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97" r:id="rId3"/>
    <p:sldId id="257" r:id="rId4"/>
    <p:sldId id="258" r:id="rId5"/>
    <p:sldId id="272" r:id="rId6"/>
    <p:sldId id="259" r:id="rId7"/>
    <p:sldId id="277" r:id="rId8"/>
    <p:sldId id="274" r:id="rId9"/>
    <p:sldId id="276" r:id="rId10"/>
    <p:sldId id="286" r:id="rId11"/>
    <p:sldId id="304" r:id="rId12"/>
    <p:sldId id="305" r:id="rId13"/>
    <p:sldId id="261" r:id="rId14"/>
    <p:sldId id="271" r:id="rId15"/>
    <p:sldId id="273" r:id="rId16"/>
    <p:sldId id="278" r:id="rId17"/>
    <p:sldId id="279" r:id="rId18"/>
    <p:sldId id="281" r:id="rId19"/>
    <p:sldId id="280" r:id="rId20"/>
    <p:sldId id="306" r:id="rId21"/>
    <p:sldId id="282" r:id="rId22"/>
    <p:sldId id="299" r:id="rId23"/>
    <p:sldId id="283" r:id="rId24"/>
    <p:sldId id="285" r:id="rId25"/>
    <p:sldId id="287" r:id="rId26"/>
    <p:sldId id="294" r:id="rId27"/>
    <p:sldId id="291" r:id="rId28"/>
    <p:sldId id="295" r:id="rId29"/>
    <p:sldId id="293" r:id="rId30"/>
    <p:sldId id="290" r:id="rId31"/>
    <p:sldId id="301" r:id="rId32"/>
    <p:sldId id="289" r:id="rId33"/>
    <p:sldId id="292" r:id="rId34"/>
    <p:sldId id="288" r:id="rId35"/>
    <p:sldId id="298" r:id="rId36"/>
    <p:sldId id="260" r:id="rId37"/>
    <p:sldId id="300" r:id="rId38"/>
    <p:sldId id="269" r:id="rId39"/>
    <p:sldId id="270" r:id="rId40"/>
    <p:sldId id="302" r:id="rId41"/>
    <p:sldId id="303" r:id="rId42"/>
  </p:sldIdLst>
  <p:sldSz cx="18288000" cy="10287000"/>
  <p:notesSz cx="6858000" cy="9144000"/>
  <p:embeddedFontLst>
    <p:embeddedFont>
      <p:font typeface="Aileron Ultra-Bold" panose="020B0604020202020204" charset="0"/>
      <p:regular r:id="rId44"/>
      <p:bold r:id="rId45"/>
    </p:embeddedFont>
    <p:embeddedFont>
      <p:font typeface="Public Sans" panose="020B0604020202020204" charset="0"/>
      <p:regular r:id="rId46"/>
    </p:embeddedFont>
    <p:embeddedFont>
      <p:font typeface="Public Sans Bold"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5418" autoAdjust="0"/>
  </p:normalViewPr>
  <p:slideViewPr>
    <p:cSldViewPr>
      <p:cViewPr varScale="1">
        <p:scale>
          <a:sx n="70" d="100"/>
          <a:sy n="70" d="100"/>
        </p:scale>
        <p:origin x="8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07D54-BAB8-43C7-A54E-31FC7B551ADF}" type="datetimeFigureOut">
              <a:rPr lang="vi-VN" smtClean="0"/>
              <a:t>17/12/2024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9CBCF6-A9D3-440B-94A7-888179EF3DB7}" type="slidenum">
              <a:rPr lang="vi-VN" smtClean="0"/>
              <a:t>‹#›</a:t>
            </a:fld>
            <a:endParaRPr lang="vi-VN"/>
          </a:p>
        </p:txBody>
      </p:sp>
    </p:spTree>
    <p:extLst>
      <p:ext uri="{BB962C8B-B14F-4D97-AF65-F5344CB8AC3E}">
        <p14:creationId xmlns:p14="http://schemas.microsoft.com/office/powerpoint/2010/main" val="259330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C09CBCF6-A9D3-440B-94A7-888179EF3DB7}" type="slidenum">
              <a:rPr lang="vi-VN" smtClean="0"/>
              <a:t>4</a:t>
            </a:fld>
            <a:endParaRPr lang="vi-VN"/>
          </a:p>
        </p:txBody>
      </p:sp>
    </p:spTree>
    <p:extLst>
      <p:ext uri="{BB962C8B-B14F-4D97-AF65-F5344CB8AC3E}">
        <p14:creationId xmlns:p14="http://schemas.microsoft.com/office/powerpoint/2010/main" val="1878542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37197-978B-FC74-4EE9-9AEA32FE66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ED53F9-E011-6C2E-4A2C-C43BA058F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13553-6DEA-68A6-31B4-7634C4ECD6CC}"/>
              </a:ext>
            </a:extLst>
          </p:cNvPr>
          <p:cNvSpPr>
            <a:spLocks noGrp="1"/>
          </p:cNvSpPr>
          <p:nvPr>
            <p:ph type="body" idx="1"/>
          </p:nvPr>
        </p:nvSpPr>
        <p:spPr/>
        <p:txBody>
          <a:bodyPr/>
          <a:lstStyle/>
          <a:p>
            <a:endParaRPr lang="vi-VN"/>
          </a:p>
        </p:txBody>
      </p:sp>
      <p:sp>
        <p:nvSpPr>
          <p:cNvPr id="4" name="Slide Number Placeholder 3">
            <a:extLst>
              <a:ext uri="{FF2B5EF4-FFF2-40B4-BE49-F238E27FC236}">
                <a16:creationId xmlns:a16="http://schemas.microsoft.com/office/drawing/2014/main" id="{F377AAC0-A600-D389-F18D-6F9327C1A625}"/>
              </a:ext>
            </a:extLst>
          </p:cNvPr>
          <p:cNvSpPr>
            <a:spLocks noGrp="1"/>
          </p:cNvSpPr>
          <p:nvPr>
            <p:ph type="sldNum" sz="quarter" idx="5"/>
          </p:nvPr>
        </p:nvSpPr>
        <p:spPr/>
        <p:txBody>
          <a:bodyPr/>
          <a:lstStyle/>
          <a:p>
            <a:fld id="{C09CBCF6-A9D3-440B-94A7-888179EF3DB7}" type="slidenum">
              <a:rPr lang="vi-VN" smtClean="0"/>
              <a:t>5</a:t>
            </a:fld>
            <a:endParaRPr lang="vi-VN"/>
          </a:p>
        </p:txBody>
      </p:sp>
    </p:spTree>
    <p:extLst>
      <p:ext uri="{BB962C8B-B14F-4D97-AF65-F5344CB8AC3E}">
        <p14:creationId xmlns:p14="http://schemas.microsoft.com/office/powerpoint/2010/main" val="2215996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pixabay.com/en/dresses-apparel-clothing-clothes-53319/" TargetMode="External"/><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17.sv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7.sv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7.svg"/></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pxhere.com/en/photo/1121814" TargetMode="External"/><Relationship Id="rId5" Type="http://schemas.openxmlformats.org/officeDocument/2006/relationships/image" Target="../media/image8.jp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069"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777" r="-9579" b="-24805"/>
            </a:stretch>
          </a:blipFill>
        </p:spPr>
        <p:txBody>
          <a:bodyPr/>
          <a:lstStyle/>
          <a:p>
            <a:endParaRPr lang="vi-VN"/>
          </a:p>
        </p:txBody>
      </p:sp>
      <p:sp>
        <p:nvSpPr>
          <p:cNvPr id="3" name="Freeform 3"/>
          <p:cNvSpPr/>
          <p:nvPr/>
        </p:nvSpPr>
        <p:spPr>
          <a:xfrm>
            <a:off x="1028700" y="865787"/>
            <a:ext cx="705002" cy="691783"/>
          </a:xfrm>
          <a:custGeom>
            <a:avLst/>
            <a:gdLst/>
            <a:ahLst/>
            <a:cxnLst/>
            <a:rect l="l" t="t" r="r" b="b"/>
            <a:pathLst>
              <a:path w="705002" h="691783">
                <a:moveTo>
                  <a:pt x="0" y="0"/>
                </a:moveTo>
                <a:lnTo>
                  <a:pt x="705002" y="0"/>
                </a:lnTo>
                <a:lnTo>
                  <a:pt x="705002" y="691783"/>
                </a:lnTo>
                <a:lnTo>
                  <a:pt x="0" y="69178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4" name="Freeform 4"/>
          <p:cNvSpPr/>
          <p:nvPr/>
        </p:nvSpPr>
        <p:spPr>
          <a:xfrm rot="5400000">
            <a:off x="9527967" y="859028"/>
            <a:ext cx="8341089" cy="8587993"/>
          </a:xfrm>
          <a:custGeom>
            <a:avLst/>
            <a:gdLst/>
            <a:ahLst/>
            <a:cxnLst/>
            <a:rect l="l" t="t" r="r" b="b"/>
            <a:pathLst>
              <a:path w="8341089" h="8587993">
                <a:moveTo>
                  <a:pt x="0" y="0"/>
                </a:moveTo>
                <a:lnTo>
                  <a:pt x="8341088" y="0"/>
                </a:lnTo>
                <a:lnTo>
                  <a:pt x="8341088" y="8587994"/>
                </a:lnTo>
                <a:lnTo>
                  <a:pt x="0" y="85879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grpSp>
        <p:nvGrpSpPr>
          <p:cNvPr id="5" name="Group 5"/>
          <p:cNvGrpSpPr/>
          <p:nvPr/>
        </p:nvGrpSpPr>
        <p:grpSpPr>
          <a:xfrm>
            <a:off x="10607694" y="1999375"/>
            <a:ext cx="6346737" cy="6346737"/>
            <a:chOff x="0" y="0"/>
            <a:chExt cx="812800" cy="812800"/>
          </a:xfrm>
          <a:blipFill>
            <a:blip r:embed="rId7">
              <a:extLst>
                <a:ext uri="{837473B0-CC2E-450A-ABE3-18F120FF3D39}">
                  <a1611:picAttrSrcUrl xmlns:a1611="http://schemas.microsoft.com/office/drawing/2016/11/main" r:id="rId8"/>
                </a:ext>
              </a:extLst>
            </a:blip>
            <a:stretch>
              <a:fillRect t="-12777" r="-9579" b="-24805"/>
            </a:stretch>
          </a:blipFill>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vi-VN"/>
            </a:p>
          </p:txBody>
        </p:sp>
      </p:grpSp>
      <p:grpSp>
        <p:nvGrpSpPr>
          <p:cNvPr id="7" name="Group 7"/>
          <p:cNvGrpSpPr/>
          <p:nvPr/>
        </p:nvGrpSpPr>
        <p:grpSpPr>
          <a:xfrm>
            <a:off x="-161849" y="9982387"/>
            <a:ext cx="18449849" cy="304613"/>
            <a:chOff x="0" y="0"/>
            <a:chExt cx="4859220" cy="80227"/>
          </a:xfrm>
        </p:grpSpPr>
        <p:sp>
          <p:nvSpPr>
            <p:cNvPr id="8" name="Freeform 8"/>
            <p:cNvSpPr/>
            <p:nvPr/>
          </p:nvSpPr>
          <p:spPr>
            <a:xfrm>
              <a:off x="0" y="0"/>
              <a:ext cx="4859220" cy="80227"/>
            </a:xfrm>
            <a:custGeom>
              <a:avLst/>
              <a:gdLst/>
              <a:ahLst/>
              <a:cxnLst/>
              <a:rect l="l" t="t" r="r" b="b"/>
              <a:pathLst>
                <a:path w="4859220" h="80227">
                  <a:moveTo>
                    <a:pt x="0" y="0"/>
                  </a:moveTo>
                  <a:lnTo>
                    <a:pt x="4859220" y="0"/>
                  </a:lnTo>
                  <a:lnTo>
                    <a:pt x="4859220" y="80227"/>
                  </a:lnTo>
                  <a:lnTo>
                    <a:pt x="0" y="80227"/>
                  </a:lnTo>
                  <a:close/>
                </a:path>
              </a:pathLst>
            </a:custGeom>
            <a:solidFill>
              <a:srgbClr val="004CCF"/>
            </a:solidFill>
          </p:spPr>
          <p:txBody>
            <a:bodyPr/>
            <a:lstStyle/>
            <a:p>
              <a:endParaRPr lang="vi-VN"/>
            </a:p>
          </p:txBody>
        </p:sp>
        <p:sp>
          <p:nvSpPr>
            <p:cNvPr id="9" name="TextBox 9"/>
            <p:cNvSpPr txBox="1"/>
            <p:nvPr/>
          </p:nvSpPr>
          <p:spPr>
            <a:xfrm>
              <a:off x="0" y="-47625"/>
              <a:ext cx="4859220" cy="127852"/>
            </a:xfrm>
            <a:prstGeom prst="rect">
              <a:avLst/>
            </a:prstGeom>
          </p:spPr>
          <p:txBody>
            <a:bodyPr lIns="50800" tIns="50800" rIns="50800" bIns="50800" rtlCol="0" anchor="ctr"/>
            <a:lstStyle/>
            <a:p>
              <a:pPr algn="ctr">
                <a:lnSpc>
                  <a:spcPts val="2886"/>
                </a:lnSpc>
              </a:pPr>
              <a:endParaRPr/>
            </a:p>
          </p:txBody>
        </p:sp>
      </p:grpSp>
      <p:sp>
        <p:nvSpPr>
          <p:cNvPr id="10" name="TextBox 10"/>
          <p:cNvSpPr txBox="1"/>
          <p:nvPr/>
        </p:nvSpPr>
        <p:spPr>
          <a:xfrm>
            <a:off x="1028700" y="2635268"/>
            <a:ext cx="8266432" cy="3116238"/>
          </a:xfrm>
          <a:prstGeom prst="rect">
            <a:avLst/>
          </a:prstGeom>
        </p:spPr>
        <p:txBody>
          <a:bodyPr lIns="0" tIns="0" rIns="0" bIns="0" rtlCol="0" anchor="t">
            <a:spAutoFit/>
          </a:bodyPr>
          <a:lstStyle/>
          <a:p>
            <a:pPr marL="0" lvl="0" indent="0" algn="l">
              <a:lnSpc>
                <a:spcPts val="8110"/>
              </a:lnSpc>
              <a:spcBef>
                <a:spcPct val="0"/>
              </a:spcBef>
            </a:pPr>
            <a:r>
              <a:rPr lang="en-US" sz="7651" b="1" u="none" strike="noStrike" dirty="0">
                <a:solidFill>
                  <a:srgbClr val="004CCF"/>
                </a:solidFill>
                <a:latin typeface="Aileron Ultra-Bold"/>
                <a:ea typeface="Aileron Ultra-Bold"/>
                <a:cs typeface="Aileron Ultra-Bold"/>
                <a:sym typeface="Aileron Ultra-Bold"/>
              </a:rPr>
              <a:t>Clothing Market Analysis and Price Prediction</a:t>
            </a:r>
          </a:p>
        </p:txBody>
      </p:sp>
      <p:sp>
        <p:nvSpPr>
          <p:cNvPr id="16" name="TextBox 16"/>
          <p:cNvSpPr txBox="1"/>
          <p:nvPr/>
        </p:nvSpPr>
        <p:spPr>
          <a:xfrm>
            <a:off x="1891839" y="944366"/>
            <a:ext cx="6044792" cy="456535"/>
          </a:xfrm>
          <a:prstGeom prst="rect">
            <a:avLst/>
          </a:prstGeom>
        </p:spPr>
        <p:txBody>
          <a:bodyPr lIns="0" tIns="0" rIns="0" bIns="0" rtlCol="0" anchor="t">
            <a:spAutoFit/>
          </a:bodyPr>
          <a:lstStyle/>
          <a:p>
            <a:pPr algn="l">
              <a:lnSpc>
                <a:spcPts val="3872"/>
              </a:lnSpc>
              <a:spcBef>
                <a:spcPct val="0"/>
              </a:spcBef>
            </a:pPr>
            <a:r>
              <a:rPr lang="en-US" sz="2765" b="1">
                <a:solidFill>
                  <a:srgbClr val="000000"/>
                </a:solidFill>
                <a:latin typeface="Public Sans Bold"/>
                <a:ea typeface="Public Sans Bold"/>
                <a:cs typeface="Public Sans Bold"/>
                <a:sym typeface="Public Sans Bold"/>
              </a:rPr>
              <a:t>Group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D4912-1BBB-2EAD-7133-D148D98D61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CBF782-A443-9E7B-CAFC-C1A771A8A454}"/>
              </a:ext>
            </a:extLst>
          </p:cNvPr>
          <p:cNvSpPr/>
          <p:nvPr/>
        </p:nvSpPr>
        <p:spPr>
          <a:xfrm>
            <a:off x="0" y="5380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79" t="-37583"/>
            </a:stretch>
          </a:blipFill>
        </p:spPr>
        <p:txBody>
          <a:bodyPr/>
          <a:lstStyle/>
          <a:p>
            <a:endParaRPr lang="vi-VN"/>
          </a:p>
        </p:txBody>
      </p:sp>
      <p:sp>
        <p:nvSpPr>
          <p:cNvPr id="17" name="TextBox 6">
            <a:extLst>
              <a:ext uri="{FF2B5EF4-FFF2-40B4-BE49-F238E27FC236}">
                <a16:creationId xmlns:a16="http://schemas.microsoft.com/office/drawing/2014/main" id="{0916DBB7-3554-4FF4-2D12-B5F1D3DB437C}"/>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Data Pre-processing</a:t>
            </a:r>
          </a:p>
        </p:txBody>
      </p:sp>
      <p:sp>
        <p:nvSpPr>
          <p:cNvPr id="18" name="AutoShape 4" descr="Browse AI">
            <a:extLst>
              <a:ext uri="{FF2B5EF4-FFF2-40B4-BE49-F238E27FC236}">
                <a16:creationId xmlns:a16="http://schemas.microsoft.com/office/drawing/2014/main" id="{27C1C930-85D2-06FE-9413-FD66BF263E3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5" name="TextBox 14">
            <a:extLst>
              <a:ext uri="{FF2B5EF4-FFF2-40B4-BE49-F238E27FC236}">
                <a16:creationId xmlns:a16="http://schemas.microsoft.com/office/drawing/2014/main" id="{3457F14B-5D4E-06C8-5ED6-8EDDB2CA5C78}"/>
              </a:ext>
            </a:extLst>
          </p:cNvPr>
          <p:cNvSpPr txBox="1"/>
          <p:nvPr/>
        </p:nvSpPr>
        <p:spPr>
          <a:xfrm>
            <a:off x="1066800" y="955848"/>
            <a:ext cx="14782800" cy="9072484"/>
          </a:xfrm>
          <a:prstGeom prst="rect">
            <a:avLst/>
          </a:prstGeom>
          <a:noFill/>
        </p:spPr>
        <p:txBody>
          <a:bodyPr wrap="square" rtlCol="0">
            <a:spAutoFit/>
          </a:bodyPr>
          <a:lstStyle/>
          <a:p>
            <a:pPr>
              <a:lnSpc>
                <a:spcPct val="150000"/>
              </a:lnSpc>
            </a:pPr>
            <a:r>
              <a:rPr lang="en-US" sz="3200" b="1" dirty="0">
                <a:latin typeface="Arial" panose="020B0604020202020204" pitchFamily="34" charset="0"/>
                <a:cs typeface="Arial" panose="020B0604020202020204" pitchFamily="34" charset="0"/>
              </a:rPr>
              <a:t>Encoding Techniques</a:t>
            </a:r>
            <a:r>
              <a:rPr lang="en-US" sz="3200" dirty="0">
                <a:latin typeface="Arial" panose="020B0604020202020204" pitchFamily="34" charset="0"/>
                <a:cs typeface="Arial" panose="020B0604020202020204" pitchFamily="34" charset="0"/>
              </a:rPr>
              <a:t>:</a:t>
            </a:r>
          </a:p>
          <a:p>
            <a:pPr>
              <a:lnSpc>
                <a:spcPct val="150000"/>
              </a:lnSpc>
            </a:pPr>
            <a:r>
              <a:rPr lang="en-US" sz="2400" b="1" dirty="0">
                <a:latin typeface="Arial" panose="020B0604020202020204" pitchFamily="34" charset="0"/>
                <a:cs typeface="Arial" panose="020B0604020202020204" pitchFamily="34" charset="0"/>
              </a:rPr>
              <a:t>Color: </a:t>
            </a:r>
            <a:r>
              <a:rPr lang="en-GB" sz="2400" dirty="0">
                <a:solidFill>
                  <a:srgbClr val="000000"/>
                </a:solidFill>
                <a:latin typeface="Arial" panose="020B0604020202020204" pitchFamily="34" charset="0"/>
                <a:cs typeface="Arial" panose="020B0604020202020204" pitchFamily="34" charset="0"/>
              </a:rPr>
              <a:t>A</a:t>
            </a:r>
            <a:r>
              <a:rPr lang="en-GB" sz="2400" i="0" u="none" strike="noStrike" dirty="0">
                <a:solidFill>
                  <a:srgbClr val="000000"/>
                </a:solidFill>
                <a:effectLst/>
                <a:latin typeface="Arial" panose="020B0604020202020204" pitchFamily="34" charset="0"/>
                <a:cs typeface="Arial" panose="020B0604020202020204" pitchFamily="34" charset="0"/>
              </a:rPr>
              <a:t>ssigned</a:t>
            </a:r>
            <a:r>
              <a:rPr lang="en-GB" sz="2400" b="0" i="0" u="none" strike="noStrike" dirty="0">
                <a:solidFill>
                  <a:srgbClr val="000000"/>
                </a:solidFill>
                <a:effectLst/>
                <a:latin typeface="Arial" panose="020B0604020202020204" pitchFamily="34" charset="0"/>
                <a:cs typeface="Arial" panose="020B0604020202020204" pitchFamily="34" charset="0"/>
              </a:rPr>
              <a:t> a unique numeric label to represent each of the 12 </a:t>
            </a:r>
            <a:r>
              <a:rPr lang="en-GB" sz="2400" b="0" i="0" u="none" strike="noStrike" dirty="0" err="1">
                <a:solidFill>
                  <a:srgbClr val="000000"/>
                </a:solidFill>
                <a:effectLst/>
                <a:latin typeface="Arial" panose="020B0604020202020204" pitchFamily="34" charset="0"/>
                <a:cs typeface="Arial" panose="020B0604020202020204" pitchFamily="34" charset="0"/>
              </a:rPr>
              <a:t>colors</a:t>
            </a:r>
            <a:r>
              <a:rPr lang="en-GB" sz="2400" b="0" i="0" u="none" strike="noStrike" dirty="0">
                <a:solidFill>
                  <a:srgbClr val="000000"/>
                </a:solidFill>
                <a:effectLst/>
                <a:latin typeface="Arial" panose="020B0604020202020204" pitchFamily="34" charset="0"/>
                <a:cs typeface="Arial" panose="020B0604020202020204" pitchFamily="34" charset="0"/>
              </a:rPr>
              <a:t> in the dataset. For example, 0 corresponds to 'Black,' 1 to 'Blue,' 2 to 'Brown,' 3 to 'Green,' and 4 to 'Grey,' continuing similarly for the other </a:t>
            </a:r>
            <a:r>
              <a:rPr lang="en-GB" sz="2400" b="0" i="0" u="none" strike="noStrike" dirty="0" err="1">
                <a:solidFill>
                  <a:srgbClr val="000000"/>
                </a:solidFill>
                <a:effectLst/>
                <a:latin typeface="Arial" panose="020B0604020202020204" pitchFamily="34" charset="0"/>
                <a:cs typeface="Arial" panose="020B0604020202020204" pitchFamily="34" charset="0"/>
              </a:rPr>
              <a:t>colors</a:t>
            </a:r>
            <a:endParaRPr lang="en-GB" sz="2400" b="0" i="0" u="none" strike="noStrike" dirty="0">
              <a:solidFill>
                <a:srgbClr val="000000"/>
              </a:solidFill>
              <a:effectLst/>
              <a:latin typeface="Arial" panose="020B0604020202020204" pitchFamily="34" charset="0"/>
              <a:cs typeface="Arial" panose="020B0604020202020204" pitchFamily="34" charset="0"/>
            </a:endParaRPr>
          </a:p>
          <a:p>
            <a:pPr>
              <a:lnSpc>
                <a:spcPct val="150000"/>
              </a:lnSpc>
            </a:pPr>
            <a:endParaRPr lang="en-US" sz="2400" b="1" dirty="0">
              <a:latin typeface="Arial" panose="020B0604020202020204" pitchFamily="34" charset="0"/>
              <a:cs typeface="Arial" panose="020B0604020202020204" pitchFamily="34" charset="0"/>
            </a:endParaRPr>
          </a:p>
          <a:p>
            <a:pPr>
              <a:lnSpc>
                <a:spcPct val="150000"/>
              </a:lnSpc>
            </a:pPr>
            <a:r>
              <a:rPr lang="en-US" sz="2400" b="1" dirty="0">
                <a:latin typeface="Arial" panose="020B0604020202020204" pitchFamily="34" charset="0"/>
                <a:cs typeface="Arial" panose="020B0604020202020204" pitchFamily="34" charset="0"/>
              </a:rPr>
              <a:t>Size</a:t>
            </a:r>
            <a:r>
              <a:rPr lang="en-US" sz="2400" dirty="0">
                <a:latin typeface="Arial" panose="020B0604020202020204" pitchFamily="34" charset="0"/>
                <a:cs typeface="Arial" panose="020B0604020202020204" pitchFamily="34" charset="0"/>
              </a:rPr>
              <a:t>: Label encoding to reflect ranking:</a:t>
            </a:r>
          </a:p>
          <a:p>
            <a:pPr marL="1657350" lvl="3"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"small" → 0.0 </a:t>
            </a:r>
          </a:p>
          <a:p>
            <a:pPr marL="1657350" lvl="3"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"medium" → 1.0</a:t>
            </a:r>
          </a:p>
          <a:p>
            <a:pPr marL="1657350" lvl="3"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"large" → 2.0</a:t>
            </a:r>
          </a:p>
          <a:p>
            <a:pPr marL="1657350" lvl="3"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"x-large" → 3.0</a:t>
            </a:r>
          </a:p>
          <a:p>
            <a:pPr marL="1657350" lvl="3"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"xx-large" → 4.0</a:t>
            </a:r>
          </a:p>
          <a:p>
            <a:pPr marL="1657350" lvl="3" indent="-285750">
              <a:lnSpc>
                <a:spcPct val="150000"/>
              </a:lnSpc>
              <a:buFont typeface="Arial" panose="020B0604020202020204" pitchFamily="34" charset="0"/>
              <a:buChar char="•"/>
            </a:pPr>
            <a:endParaRPr lang="en-US" sz="2400" b="1" dirty="0">
              <a:latin typeface="Arial" panose="020B0604020202020204" pitchFamily="34" charset="0"/>
              <a:cs typeface="Arial" panose="020B0604020202020204" pitchFamily="34" charset="0"/>
            </a:endParaRPr>
          </a:p>
          <a:p>
            <a:pPr>
              <a:lnSpc>
                <a:spcPct val="150000"/>
              </a:lnSpc>
            </a:pPr>
            <a:r>
              <a:rPr lang="en-US" sz="2400" b="1" dirty="0">
                <a:latin typeface="Arial" panose="020B0604020202020204" pitchFamily="34" charset="0"/>
                <a:cs typeface="Arial" panose="020B0604020202020204" pitchFamily="34" charset="0"/>
              </a:rPr>
              <a:t>Fabric</a:t>
            </a:r>
            <a:r>
              <a:rPr lang="en-US" sz="2400" dirty="0">
                <a:latin typeface="Arial" panose="020B0604020202020204" pitchFamily="34" charset="0"/>
                <a:cs typeface="Arial" panose="020B0604020202020204" pitchFamily="34" charset="0"/>
              </a:rPr>
              <a:t>: Processed for multi-fabric compositions, standardized to 12 main types (e.g., "Polyester," "Cotton")</a:t>
            </a:r>
          </a:p>
          <a:p>
            <a:pPr>
              <a:lnSpc>
                <a:spcPct val="150000"/>
              </a:lnSpc>
            </a:pPr>
            <a:endParaRPr lang="en-US" sz="2400" dirty="0">
              <a:latin typeface="Arial" panose="020B0604020202020204" pitchFamily="34" charset="0"/>
              <a:cs typeface="Arial" panose="020B0604020202020204" pitchFamily="34" charset="0"/>
            </a:endParaRPr>
          </a:p>
          <a:p>
            <a:pPr>
              <a:lnSpc>
                <a:spcPct val="150000"/>
              </a:lnSpc>
            </a:pPr>
            <a:r>
              <a:rPr lang="en-US" sz="2400" b="1" dirty="0">
                <a:latin typeface="Arial" panose="020B0604020202020204" pitchFamily="34" charset="0"/>
                <a:cs typeface="Arial" panose="020B0604020202020204" pitchFamily="34" charset="0"/>
              </a:rPr>
              <a:t>Care and Closure: </a:t>
            </a:r>
            <a:r>
              <a:rPr lang="en-US" sz="2400" dirty="0">
                <a:latin typeface="Arial" panose="020B0604020202020204" pitchFamily="34" charset="0"/>
                <a:cs typeface="Arial" panose="020B0604020202020204" pitchFamily="34" charset="0"/>
              </a:rPr>
              <a:t>each features is one column , the value is 1 if the product has the feature , 0 if the feature is not in the product information</a:t>
            </a:r>
            <a:endParaRPr lang="en-001"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641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02113-4497-E13C-CD63-A272C9B990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DEDD330-C405-27C3-7A81-5935A4A9A3C7}"/>
              </a:ext>
            </a:extLst>
          </p:cNvPr>
          <p:cNvSpPr/>
          <p:nvPr/>
        </p:nvSpPr>
        <p:spPr>
          <a:xfrm rot="-741151">
            <a:off x="-888644"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pPr>
              <a:lnSpc>
                <a:spcPct val="150000"/>
              </a:lnSpc>
            </a:pPr>
            <a:endParaRPr lang="vi-VN"/>
          </a:p>
        </p:txBody>
      </p:sp>
      <p:sp>
        <p:nvSpPr>
          <p:cNvPr id="18" name="Freeform 18">
            <a:extLst>
              <a:ext uri="{FF2B5EF4-FFF2-40B4-BE49-F238E27FC236}">
                <a16:creationId xmlns:a16="http://schemas.microsoft.com/office/drawing/2014/main" id="{C61286AD-ED93-2999-96DF-728498122DE9}"/>
              </a:ext>
            </a:extLst>
          </p:cNvPr>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pPr>
              <a:lnSpc>
                <a:spcPct val="150000"/>
              </a:lnSpc>
            </a:pPr>
            <a:endParaRPr lang="vi-VN"/>
          </a:p>
        </p:txBody>
      </p:sp>
      <p:sp>
        <p:nvSpPr>
          <p:cNvPr id="19" name="TextBox 6">
            <a:extLst>
              <a:ext uri="{FF2B5EF4-FFF2-40B4-BE49-F238E27FC236}">
                <a16:creationId xmlns:a16="http://schemas.microsoft.com/office/drawing/2014/main" id="{3515197C-E5FA-B075-34B6-B027E5E9118E}"/>
              </a:ext>
            </a:extLst>
          </p:cNvPr>
          <p:cNvSpPr txBox="1"/>
          <p:nvPr/>
        </p:nvSpPr>
        <p:spPr>
          <a:xfrm>
            <a:off x="381000" y="263351"/>
            <a:ext cx="12877800" cy="972574"/>
          </a:xfrm>
          <a:prstGeom prst="rect">
            <a:avLst/>
          </a:prstGeom>
        </p:spPr>
        <p:txBody>
          <a:bodyPr wrap="square" lIns="0" tIns="0" rIns="0" bIns="0" rtlCol="0" anchor="t">
            <a:spAutoFit/>
          </a:bodyPr>
          <a:lstStyle/>
          <a:p>
            <a:pPr marL="0" lvl="0" indent="0" algn="l">
              <a:lnSpc>
                <a:spcPct val="150000"/>
              </a:lnSpc>
              <a:spcBef>
                <a:spcPct val="0"/>
              </a:spcBef>
            </a:pPr>
            <a:r>
              <a:rPr lang="en-US" sz="4800" b="1" dirty="0">
                <a:solidFill>
                  <a:srgbClr val="004CCF"/>
                </a:solidFill>
                <a:latin typeface="Aileron Ultra-Bold"/>
                <a:ea typeface="Aileron Ultra-Bold"/>
                <a:cs typeface="Aileron Ultra-Bold"/>
                <a:sym typeface="Aileron Ultra-Bold"/>
              </a:rPr>
              <a:t>Exploratory Data Analysis</a:t>
            </a:r>
          </a:p>
        </p:txBody>
      </p:sp>
      <p:pic>
        <p:nvPicPr>
          <p:cNvPr id="6" name="Picture 5">
            <a:extLst>
              <a:ext uri="{FF2B5EF4-FFF2-40B4-BE49-F238E27FC236}">
                <a16:creationId xmlns:a16="http://schemas.microsoft.com/office/drawing/2014/main" id="{EA1E17BA-2DA0-DDDF-38D3-BCE1877F7CAE}"/>
              </a:ext>
            </a:extLst>
          </p:cNvPr>
          <p:cNvPicPr>
            <a:picLocks noChangeAspect="1"/>
          </p:cNvPicPr>
          <p:nvPr/>
        </p:nvPicPr>
        <p:blipFill>
          <a:blip r:embed="rId5"/>
          <a:stretch>
            <a:fillRect/>
          </a:stretch>
        </p:blipFill>
        <p:spPr>
          <a:xfrm>
            <a:off x="2514600" y="1791650"/>
            <a:ext cx="13258800" cy="7390450"/>
          </a:xfrm>
          <a:prstGeom prst="rect">
            <a:avLst/>
          </a:prstGeom>
        </p:spPr>
      </p:pic>
    </p:spTree>
    <p:extLst>
      <p:ext uri="{BB962C8B-B14F-4D97-AF65-F5344CB8AC3E}">
        <p14:creationId xmlns:p14="http://schemas.microsoft.com/office/powerpoint/2010/main" val="105211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C090F-4587-3D57-CAB6-FD26E95954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4E3F22-F83F-7DE7-3519-0B770036E02B}"/>
              </a:ext>
            </a:extLst>
          </p:cNvPr>
          <p:cNvSpPr/>
          <p:nvPr/>
        </p:nvSpPr>
        <p:spPr>
          <a:xfrm rot="-741151">
            <a:off x="-888644"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pPr>
              <a:lnSpc>
                <a:spcPct val="150000"/>
              </a:lnSpc>
            </a:pPr>
            <a:endParaRPr lang="vi-VN"/>
          </a:p>
        </p:txBody>
      </p:sp>
      <p:sp>
        <p:nvSpPr>
          <p:cNvPr id="18" name="Freeform 18">
            <a:extLst>
              <a:ext uri="{FF2B5EF4-FFF2-40B4-BE49-F238E27FC236}">
                <a16:creationId xmlns:a16="http://schemas.microsoft.com/office/drawing/2014/main" id="{06341955-A841-C7CD-8203-05670BDCB848}"/>
              </a:ext>
            </a:extLst>
          </p:cNvPr>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pPr>
              <a:lnSpc>
                <a:spcPct val="150000"/>
              </a:lnSpc>
            </a:pPr>
            <a:endParaRPr lang="vi-VN"/>
          </a:p>
        </p:txBody>
      </p:sp>
      <p:sp>
        <p:nvSpPr>
          <p:cNvPr id="19" name="TextBox 6">
            <a:extLst>
              <a:ext uri="{FF2B5EF4-FFF2-40B4-BE49-F238E27FC236}">
                <a16:creationId xmlns:a16="http://schemas.microsoft.com/office/drawing/2014/main" id="{56A9A020-2388-F74D-9475-8DD4C8592E8A}"/>
              </a:ext>
            </a:extLst>
          </p:cNvPr>
          <p:cNvSpPr txBox="1"/>
          <p:nvPr/>
        </p:nvSpPr>
        <p:spPr>
          <a:xfrm>
            <a:off x="381000" y="263351"/>
            <a:ext cx="12877800" cy="972574"/>
          </a:xfrm>
          <a:prstGeom prst="rect">
            <a:avLst/>
          </a:prstGeom>
        </p:spPr>
        <p:txBody>
          <a:bodyPr wrap="square" lIns="0" tIns="0" rIns="0" bIns="0" rtlCol="0" anchor="t">
            <a:spAutoFit/>
          </a:bodyPr>
          <a:lstStyle/>
          <a:p>
            <a:pPr marL="0" lvl="0" indent="0" algn="l">
              <a:lnSpc>
                <a:spcPct val="150000"/>
              </a:lnSpc>
              <a:spcBef>
                <a:spcPct val="0"/>
              </a:spcBef>
            </a:pPr>
            <a:r>
              <a:rPr lang="en-US" sz="4800" b="1" dirty="0">
                <a:solidFill>
                  <a:srgbClr val="004CCF"/>
                </a:solidFill>
                <a:latin typeface="Aileron Ultra-Bold"/>
                <a:ea typeface="Aileron Ultra-Bold"/>
                <a:cs typeface="Aileron Ultra-Bold"/>
                <a:sym typeface="Aileron Ultra-Bold"/>
              </a:rPr>
              <a:t>Detect Outlier</a:t>
            </a:r>
          </a:p>
        </p:txBody>
      </p:sp>
      <p:pic>
        <p:nvPicPr>
          <p:cNvPr id="6" name="Picture 5">
            <a:extLst>
              <a:ext uri="{FF2B5EF4-FFF2-40B4-BE49-F238E27FC236}">
                <a16:creationId xmlns:a16="http://schemas.microsoft.com/office/drawing/2014/main" id="{3224E799-FB7C-75C3-A9DF-338656D0588C}"/>
              </a:ext>
            </a:extLst>
          </p:cNvPr>
          <p:cNvPicPr>
            <a:picLocks noChangeAspect="1"/>
          </p:cNvPicPr>
          <p:nvPr/>
        </p:nvPicPr>
        <p:blipFill>
          <a:blip r:embed="rId5"/>
          <a:srcRect t="-1" b="-1031"/>
          <a:stretch/>
        </p:blipFill>
        <p:spPr>
          <a:xfrm>
            <a:off x="2514600" y="1791650"/>
            <a:ext cx="13258800" cy="7466650"/>
          </a:xfrm>
          <a:prstGeom prst="rect">
            <a:avLst/>
          </a:prstGeom>
        </p:spPr>
      </p:pic>
      <p:sp>
        <p:nvSpPr>
          <p:cNvPr id="3" name="TextBox 2">
            <a:extLst>
              <a:ext uri="{FF2B5EF4-FFF2-40B4-BE49-F238E27FC236}">
                <a16:creationId xmlns:a16="http://schemas.microsoft.com/office/drawing/2014/main" id="{5ADDB0B7-8816-A53B-7220-29AC97C4B323}"/>
              </a:ext>
            </a:extLst>
          </p:cNvPr>
          <p:cNvSpPr txBox="1"/>
          <p:nvPr/>
        </p:nvSpPr>
        <p:spPr>
          <a:xfrm>
            <a:off x="5172650" y="8515631"/>
            <a:ext cx="9132394" cy="461665"/>
          </a:xfrm>
          <a:prstGeom prst="rect">
            <a:avLst/>
          </a:prstGeom>
          <a:solidFill>
            <a:schemeClr val="bg1"/>
          </a:solidFill>
        </p:spPr>
        <p:txBody>
          <a:bodyPr wrap="square" rtlCol="0">
            <a:spAutoFit/>
          </a:bodyPr>
          <a:lstStyle/>
          <a:p>
            <a:r>
              <a:rPr lang="vi-VN" sz="2400" b="1" dirty="0"/>
              <a:t>T</a:t>
            </a:r>
            <a:r>
              <a:rPr lang="en-US" sz="2400" b="1" dirty="0"/>
              <a:t>he green vertical lines in the box plots represent the </a:t>
            </a:r>
            <a:r>
              <a:rPr lang="en-US" sz="2400" b="1" dirty="0" err="1"/>
              <a:t>IQR</a:t>
            </a:r>
            <a:r>
              <a:rPr lang="en-US" sz="2400" b="1" dirty="0"/>
              <a:t> lines.</a:t>
            </a:r>
          </a:p>
        </p:txBody>
      </p:sp>
      <p:sp>
        <p:nvSpPr>
          <p:cNvPr id="4" name="TextBox 3">
            <a:extLst>
              <a:ext uri="{FF2B5EF4-FFF2-40B4-BE49-F238E27FC236}">
                <a16:creationId xmlns:a16="http://schemas.microsoft.com/office/drawing/2014/main" id="{241C80AC-C45E-448F-E494-4A66A2A3D22C}"/>
              </a:ext>
            </a:extLst>
          </p:cNvPr>
          <p:cNvSpPr txBox="1"/>
          <p:nvPr/>
        </p:nvSpPr>
        <p:spPr>
          <a:xfrm>
            <a:off x="3581400" y="9167970"/>
            <a:ext cx="12573000" cy="461665"/>
          </a:xfrm>
          <a:prstGeom prst="rect">
            <a:avLst/>
          </a:prstGeom>
          <a:solidFill>
            <a:schemeClr val="bg1"/>
          </a:solidFill>
        </p:spPr>
        <p:txBody>
          <a:bodyPr wrap="square" rtlCol="0">
            <a:spAutoFit/>
          </a:bodyPr>
          <a:lstStyle/>
          <a:p>
            <a:r>
              <a:rPr lang="en-US" sz="2400" b="1" dirty="0"/>
              <a:t>In conclusion, we eliminate rows with rating &gt; 75000 and star &lt; 3.5 based on these assumptions</a:t>
            </a:r>
          </a:p>
        </p:txBody>
      </p:sp>
    </p:spTree>
    <p:extLst>
      <p:ext uri="{BB962C8B-B14F-4D97-AF65-F5344CB8AC3E}">
        <p14:creationId xmlns:p14="http://schemas.microsoft.com/office/powerpoint/2010/main" val="3487164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41151">
            <a:off x="-888644"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pPr>
              <a:lnSpc>
                <a:spcPct val="150000"/>
              </a:lnSpc>
            </a:pPr>
            <a:endParaRPr lang="vi-VN"/>
          </a:p>
        </p:txBody>
      </p:sp>
      <p:sp>
        <p:nvSpPr>
          <p:cNvPr id="18" name="Freeform 18"/>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pPr>
              <a:lnSpc>
                <a:spcPct val="150000"/>
              </a:lnSpc>
            </a:pPr>
            <a:endParaRPr lang="vi-VN"/>
          </a:p>
        </p:txBody>
      </p:sp>
      <p:sp>
        <p:nvSpPr>
          <p:cNvPr id="19" name="TextBox 6">
            <a:extLst>
              <a:ext uri="{FF2B5EF4-FFF2-40B4-BE49-F238E27FC236}">
                <a16:creationId xmlns:a16="http://schemas.microsoft.com/office/drawing/2014/main" id="{859B88C7-6796-E776-4143-B3B464CA01BF}"/>
              </a:ext>
            </a:extLst>
          </p:cNvPr>
          <p:cNvSpPr txBox="1"/>
          <p:nvPr/>
        </p:nvSpPr>
        <p:spPr>
          <a:xfrm>
            <a:off x="381000" y="263351"/>
            <a:ext cx="12877800" cy="972574"/>
          </a:xfrm>
          <a:prstGeom prst="rect">
            <a:avLst/>
          </a:prstGeom>
        </p:spPr>
        <p:txBody>
          <a:bodyPr wrap="square" lIns="0" tIns="0" rIns="0" bIns="0" rtlCol="0" anchor="t">
            <a:spAutoFit/>
          </a:bodyPr>
          <a:lstStyle/>
          <a:p>
            <a:pPr marL="0" lvl="0" indent="0" algn="l">
              <a:lnSpc>
                <a:spcPct val="150000"/>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pic>
        <p:nvPicPr>
          <p:cNvPr id="4" name="Picture 3" descr="A graph of a person&#10;&#10;Description automatically generated">
            <a:extLst>
              <a:ext uri="{FF2B5EF4-FFF2-40B4-BE49-F238E27FC236}">
                <a16:creationId xmlns:a16="http://schemas.microsoft.com/office/drawing/2014/main" id="{23C389AC-83D1-5F4A-ACBA-55A91F46E7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7807" y="1420703"/>
            <a:ext cx="10812384" cy="6354062"/>
          </a:xfrm>
          <a:prstGeom prst="rect">
            <a:avLst/>
          </a:prstGeom>
        </p:spPr>
      </p:pic>
      <p:sp>
        <p:nvSpPr>
          <p:cNvPr id="5" name="TextBox 4">
            <a:extLst>
              <a:ext uri="{FF2B5EF4-FFF2-40B4-BE49-F238E27FC236}">
                <a16:creationId xmlns:a16="http://schemas.microsoft.com/office/drawing/2014/main" id="{A1DFFE78-B87E-4A19-6B2D-251BB2BE60BB}"/>
              </a:ext>
            </a:extLst>
          </p:cNvPr>
          <p:cNvSpPr txBox="1"/>
          <p:nvPr/>
        </p:nvSpPr>
        <p:spPr>
          <a:xfrm>
            <a:off x="1443251" y="8115300"/>
            <a:ext cx="16078200" cy="1131848"/>
          </a:xfrm>
          <a:prstGeom prst="rect">
            <a:avLst/>
          </a:prstGeom>
          <a:noFill/>
        </p:spPr>
        <p:txBody>
          <a:bodyPr wrap="square" rtlCol="0">
            <a:spAutoFit/>
          </a:bodyPr>
          <a:lstStyle/>
          <a:p>
            <a:pPr>
              <a:lnSpc>
                <a:spcPct val="150000"/>
              </a:lnSpc>
            </a:pPr>
            <a:r>
              <a:rPr lang="en-US" sz="2400" dirty="0">
                <a:latin typeface="Arial (Body)"/>
              </a:rPr>
              <a:t>The above figures show that the most common price range lies between approximately 0--50 dollars. The lowest-priced item in the dataset starts at just a few dollars, while a few premium items extend well beyond 200 dollars.</a:t>
            </a:r>
            <a:endParaRPr lang="en-001" sz="2400" dirty="0">
              <a:latin typeface="Arial (Body)"/>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32F39D3-3E06-27B0-2FC8-9F5BD6E956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79B6662-5177-D873-BC93-54E360C6FEAF}"/>
              </a:ext>
            </a:extLst>
          </p:cNvPr>
          <p:cNvSpPr/>
          <p:nvPr/>
        </p:nvSpPr>
        <p:spPr>
          <a:xfrm rot="-741151">
            <a:off x="-888644"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endParaRPr lang="vi-VN"/>
          </a:p>
        </p:txBody>
      </p:sp>
      <p:sp>
        <p:nvSpPr>
          <p:cNvPr id="18" name="Freeform 18">
            <a:extLst>
              <a:ext uri="{FF2B5EF4-FFF2-40B4-BE49-F238E27FC236}">
                <a16:creationId xmlns:a16="http://schemas.microsoft.com/office/drawing/2014/main" id="{5C49795F-9B05-18AC-C640-B1A731F45089}"/>
              </a:ext>
            </a:extLst>
          </p:cNvPr>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19" name="TextBox 6">
            <a:extLst>
              <a:ext uri="{FF2B5EF4-FFF2-40B4-BE49-F238E27FC236}">
                <a16:creationId xmlns:a16="http://schemas.microsoft.com/office/drawing/2014/main" id="{1B50128B-108F-43D8-2CFD-6B1118FE57BC}"/>
              </a:ext>
            </a:extLst>
          </p:cNvPr>
          <p:cNvSpPr txBox="1"/>
          <p:nvPr/>
        </p:nvSpPr>
        <p:spPr>
          <a:xfrm>
            <a:off x="381000" y="263351"/>
            <a:ext cx="12877800" cy="705321"/>
          </a:xfrm>
          <a:prstGeom prst="rect">
            <a:avLst/>
          </a:prstGeom>
        </p:spPr>
        <p:txBody>
          <a:bodyPr wrap="square" lIns="0" tIns="0" rIns="0" bIns="0" rtlCol="0" anchor="t">
            <a:spAutoFit/>
          </a:bodyPr>
          <a:lstStyle/>
          <a:p>
            <a:pPr marL="0" lvl="0" indent="0" algn="l">
              <a:lnSpc>
                <a:spcPts val="5508"/>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pic>
        <p:nvPicPr>
          <p:cNvPr id="4" name="Picture 3" descr="A screen shot of a graph&#10;&#10;Description automatically generated">
            <a:extLst>
              <a:ext uri="{FF2B5EF4-FFF2-40B4-BE49-F238E27FC236}">
                <a16:creationId xmlns:a16="http://schemas.microsoft.com/office/drawing/2014/main" id="{F316F57B-83E8-2C47-93F9-1D947E43FF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3432" y="968672"/>
            <a:ext cx="14581135" cy="6979994"/>
          </a:xfrm>
          <a:prstGeom prst="rect">
            <a:avLst/>
          </a:prstGeom>
        </p:spPr>
      </p:pic>
      <p:sp>
        <p:nvSpPr>
          <p:cNvPr id="5" name="TextBox 4">
            <a:extLst>
              <a:ext uri="{FF2B5EF4-FFF2-40B4-BE49-F238E27FC236}">
                <a16:creationId xmlns:a16="http://schemas.microsoft.com/office/drawing/2014/main" id="{182B6747-42BB-C1B2-9BAD-B5C1F2556441}"/>
              </a:ext>
            </a:extLst>
          </p:cNvPr>
          <p:cNvSpPr txBox="1"/>
          <p:nvPr/>
        </p:nvSpPr>
        <p:spPr>
          <a:xfrm>
            <a:off x="1333499" y="8137454"/>
            <a:ext cx="15621000" cy="1685846"/>
          </a:xfrm>
          <a:prstGeom prst="rect">
            <a:avLst/>
          </a:prstGeom>
          <a:noFill/>
        </p:spPr>
        <p:txBody>
          <a:bodyPr wrap="square" rtlCol="0">
            <a:spAutoFit/>
          </a:bodyPr>
          <a:lstStyle/>
          <a:p>
            <a:pPr>
              <a:lnSpc>
                <a:spcPct val="150000"/>
              </a:lnSpc>
            </a:pPr>
            <a:r>
              <a:rPr lang="en-US" sz="2400" dirty="0">
                <a:latin typeface="Arial (Body)"/>
              </a:rPr>
              <a:t>The chart highlights that ”</a:t>
            </a:r>
            <a:r>
              <a:rPr lang="en-US" sz="2400" dirty="0" err="1">
                <a:latin typeface="Arial (Body)"/>
              </a:rPr>
              <a:t>Prettgarden</a:t>
            </a:r>
            <a:r>
              <a:rPr lang="en-US" sz="2400" dirty="0">
                <a:latin typeface="Arial (Body)"/>
              </a:rPr>
              <a:t>” has the highest number of records, over 2000, followed by ”Under </a:t>
            </a:r>
            <a:r>
              <a:rPr lang="en-US" sz="2400" dirty="0" err="1">
                <a:latin typeface="Arial (Body)"/>
              </a:rPr>
              <a:t>Armour</a:t>
            </a:r>
            <a:r>
              <a:rPr lang="en-US" sz="2400" dirty="0">
                <a:latin typeface="Arial (Body)"/>
              </a:rPr>
              <a:t>”, ”</a:t>
            </a:r>
            <a:r>
              <a:rPr lang="en-US" sz="2400" dirty="0" err="1">
                <a:latin typeface="Arial (Body)"/>
              </a:rPr>
              <a:t>Dokotoo</a:t>
            </a:r>
            <a:r>
              <a:rPr lang="en-US" sz="2400" dirty="0">
                <a:latin typeface="Arial (Body)"/>
              </a:rPr>
              <a:t>” , and ”Amazon Essentials” , each with over 1000 records. The remaining brands have significantly fewer records, many of them under 500</a:t>
            </a:r>
            <a:endParaRPr lang="en-001" sz="2400" dirty="0">
              <a:latin typeface="Arial (Body)"/>
            </a:endParaRPr>
          </a:p>
        </p:txBody>
      </p:sp>
    </p:spTree>
    <p:extLst>
      <p:ext uri="{BB962C8B-B14F-4D97-AF65-F5344CB8AC3E}">
        <p14:creationId xmlns:p14="http://schemas.microsoft.com/office/powerpoint/2010/main" val="705997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4E1BD-4548-650A-438B-63BC6B886B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AAADFD-70E7-276A-A4E7-9BA72632A4B8}"/>
              </a:ext>
            </a:extLst>
          </p:cNvPr>
          <p:cNvSpPr/>
          <p:nvPr/>
        </p:nvSpPr>
        <p:spPr>
          <a:xfrm rot="-741151">
            <a:off x="-567733" y="-1253859"/>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pPr>
              <a:lnSpc>
                <a:spcPct val="150000"/>
              </a:lnSpc>
            </a:pPr>
            <a:endParaRPr lang="vi-VN"/>
          </a:p>
        </p:txBody>
      </p:sp>
      <p:sp>
        <p:nvSpPr>
          <p:cNvPr id="18" name="Freeform 18">
            <a:extLst>
              <a:ext uri="{FF2B5EF4-FFF2-40B4-BE49-F238E27FC236}">
                <a16:creationId xmlns:a16="http://schemas.microsoft.com/office/drawing/2014/main" id="{42354F36-6F45-0166-727A-9CB0E965B9B4}"/>
              </a:ext>
            </a:extLst>
          </p:cNvPr>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pPr>
              <a:lnSpc>
                <a:spcPct val="150000"/>
              </a:lnSpc>
            </a:pPr>
            <a:endParaRPr lang="vi-VN"/>
          </a:p>
        </p:txBody>
      </p:sp>
      <p:sp>
        <p:nvSpPr>
          <p:cNvPr id="19" name="TextBox 6">
            <a:extLst>
              <a:ext uri="{FF2B5EF4-FFF2-40B4-BE49-F238E27FC236}">
                <a16:creationId xmlns:a16="http://schemas.microsoft.com/office/drawing/2014/main" id="{D4230AA4-E745-4749-2B40-C7BC751FFF20}"/>
              </a:ext>
            </a:extLst>
          </p:cNvPr>
          <p:cNvSpPr txBox="1"/>
          <p:nvPr/>
        </p:nvSpPr>
        <p:spPr>
          <a:xfrm>
            <a:off x="381000" y="263351"/>
            <a:ext cx="12877800" cy="972574"/>
          </a:xfrm>
          <a:prstGeom prst="rect">
            <a:avLst/>
          </a:prstGeom>
        </p:spPr>
        <p:txBody>
          <a:bodyPr wrap="square" lIns="0" tIns="0" rIns="0" bIns="0" rtlCol="0" anchor="t">
            <a:spAutoFit/>
          </a:bodyPr>
          <a:lstStyle/>
          <a:p>
            <a:pPr marL="0" lvl="0" indent="0" algn="l">
              <a:lnSpc>
                <a:spcPct val="150000"/>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pic>
        <p:nvPicPr>
          <p:cNvPr id="4" name="Picture 3" descr="A graph of blue bars with white text&#10;&#10;Description automatically generated">
            <a:extLst>
              <a:ext uri="{FF2B5EF4-FFF2-40B4-BE49-F238E27FC236}">
                <a16:creationId xmlns:a16="http://schemas.microsoft.com/office/drawing/2014/main" id="{20D6BF85-3B7F-862C-927C-36ACB26B4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8208" y="1257300"/>
            <a:ext cx="9440592" cy="6087325"/>
          </a:xfrm>
          <a:prstGeom prst="rect">
            <a:avLst/>
          </a:prstGeom>
        </p:spPr>
      </p:pic>
      <p:sp>
        <p:nvSpPr>
          <p:cNvPr id="5" name="TextBox 4">
            <a:extLst>
              <a:ext uri="{FF2B5EF4-FFF2-40B4-BE49-F238E27FC236}">
                <a16:creationId xmlns:a16="http://schemas.microsoft.com/office/drawing/2014/main" id="{197870EC-8D4E-A972-7F89-857369271D50}"/>
              </a:ext>
            </a:extLst>
          </p:cNvPr>
          <p:cNvSpPr txBox="1"/>
          <p:nvPr/>
        </p:nvSpPr>
        <p:spPr>
          <a:xfrm>
            <a:off x="2057400" y="7429500"/>
            <a:ext cx="15240000" cy="1685846"/>
          </a:xfrm>
          <a:prstGeom prst="rect">
            <a:avLst/>
          </a:prstGeom>
          <a:noFill/>
        </p:spPr>
        <p:txBody>
          <a:bodyPr wrap="square" rtlCol="0">
            <a:spAutoFit/>
          </a:bodyPr>
          <a:lstStyle/>
          <a:p>
            <a:pPr>
              <a:lnSpc>
                <a:spcPct val="150000"/>
              </a:lnSpc>
            </a:pPr>
            <a:r>
              <a:rPr lang="en-GB" sz="2400" b="0" i="0" u="none" strike="noStrike" dirty="0">
                <a:solidFill>
                  <a:srgbClr val="000000"/>
                </a:solidFill>
                <a:effectLst/>
                <a:latin typeface="Arial" panose="020B0604020202020204" pitchFamily="34" charset="0"/>
                <a:cs typeface="Arial" panose="020B0604020202020204" pitchFamily="34" charset="0"/>
              </a:rPr>
              <a:t>The bar chart illustrates the prices of various brands, highlighting a diverse range of price points. Most prices fall between $10 and $50, with one brand reaching the highest price point while others cluster around the lower end. A significant portion of the brands have mid-range pricing, indicating competitive strategies among them.</a:t>
            </a:r>
            <a:endParaRPr lang="en-001"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2652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22793-6E77-1BA3-9203-68AD05FA1B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F2EE9C-9A1F-366B-74F7-B59553D48B83}"/>
              </a:ext>
            </a:extLst>
          </p:cNvPr>
          <p:cNvSpPr/>
          <p:nvPr/>
        </p:nvSpPr>
        <p:spPr>
          <a:xfrm rot="-741151">
            <a:off x="-567733" y="-1253859"/>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endParaRPr lang="vi-VN"/>
          </a:p>
        </p:txBody>
      </p:sp>
      <p:sp>
        <p:nvSpPr>
          <p:cNvPr id="18" name="Freeform 18">
            <a:extLst>
              <a:ext uri="{FF2B5EF4-FFF2-40B4-BE49-F238E27FC236}">
                <a16:creationId xmlns:a16="http://schemas.microsoft.com/office/drawing/2014/main" id="{2D7D6659-D5BA-2DA9-CB13-A79A8B2292D0}"/>
              </a:ext>
            </a:extLst>
          </p:cNvPr>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19" name="TextBox 6">
            <a:extLst>
              <a:ext uri="{FF2B5EF4-FFF2-40B4-BE49-F238E27FC236}">
                <a16:creationId xmlns:a16="http://schemas.microsoft.com/office/drawing/2014/main" id="{608BF3C3-72ED-E904-7022-FABCE8288468}"/>
              </a:ext>
            </a:extLst>
          </p:cNvPr>
          <p:cNvSpPr txBox="1"/>
          <p:nvPr/>
        </p:nvSpPr>
        <p:spPr>
          <a:xfrm>
            <a:off x="381000" y="263351"/>
            <a:ext cx="12877800" cy="705321"/>
          </a:xfrm>
          <a:prstGeom prst="rect">
            <a:avLst/>
          </a:prstGeom>
        </p:spPr>
        <p:txBody>
          <a:bodyPr wrap="square" lIns="0" tIns="0" rIns="0" bIns="0" rtlCol="0" anchor="t">
            <a:spAutoFit/>
          </a:bodyPr>
          <a:lstStyle/>
          <a:p>
            <a:pPr marL="0" lvl="0" indent="0" algn="l">
              <a:lnSpc>
                <a:spcPts val="5508"/>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sp>
        <p:nvSpPr>
          <p:cNvPr id="5" name="TextBox 4">
            <a:extLst>
              <a:ext uri="{FF2B5EF4-FFF2-40B4-BE49-F238E27FC236}">
                <a16:creationId xmlns:a16="http://schemas.microsoft.com/office/drawing/2014/main" id="{3C9CA5F8-FBB9-2723-FAE0-B59CC85E2D0A}"/>
              </a:ext>
            </a:extLst>
          </p:cNvPr>
          <p:cNvSpPr txBox="1"/>
          <p:nvPr/>
        </p:nvSpPr>
        <p:spPr>
          <a:xfrm>
            <a:off x="2133600" y="7064392"/>
            <a:ext cx="14630400" cy="1131848"/>
          </a:xfrm>
          <a:prstGeom prst="rect">
            <a:avLst/>
          </a:prstGeom>
          <a:noFill/>
        </p:spPr>
        <p:txBody>
          <a:bodyPr wrap="square" rtlCol="0">
            <a:spAutoFit/>
          </a:bodyPr>
          <a:lstStyle/>
          <a:p>
            <a:pPr>
              <a:lnSpc>
                <a:spcPct val="150000"/>
              </a:lnSpc>
            </a:pPr>
            <a:r>
              <a:rPr lang="en-US" sz="2400" dirty="0">
                <a:latin typeface="Arial (Body)"/>
              </a:rPr>
              <a:t>Black is the most popular color, with over 3500 entries, followed by Blue, while colors like Yellow and Orange are much less common, with fewer than 1000 entries each.</a:t>
            </a:r>
            <a:endParaRPr lang="en-001" sz="2400" dirty="0">
              <a:latin typeface="Arial (Body)"/>
            </a:endParaRPr>
          </a:p>
        </p:txBody>
      </p:sp>
      <p:pic>
        <p:nvPicPr>
          <p:cNvPr id="7" name="Picture 6">
            <a:extLst>
              <a:ext uri="{FF2B5EF4-FFF2-40B4-BE49-F238E27FC236}">
                <a16:creationId xmlns:a16="http://schemas.microsoft.com/office/drawing/2014/main" id="{884D2C65-BC71-6600-4984-B61A8B231DA7}"/>
              </a:ext>
            </a:extLst>
          </p:cNvPr>
          <p:cNvPicPr>
            <a:picLocks noChangeAspect="1"/>
          </p:cNvPicPr>
          <p:nvPr/>
        </p:nvPicPr>
        <p:blipFill>
          <a:blip r:embed="rId5"/>
          <a:stretch>
            <a:fillRect/>
          </a:stretch>
        </p:blipFill>
        <p:spPr>
          <a:xfrm>
            <a:off x="3200399" y="1097792"/>
            <a:ext cx="11887200" cy="5907759"/>
          </a:xfrm>
          <a:prstGeom prst="rect">
            <a:avLst/>
          </a:prstGeom>
        </p:spPr>
      </p:pic>
    </p:spTree>
    <p:extLst>
      <p:ext uri="{BB962C8B-B14F-4D97-AF65-F5344CB8AC3E}">
        <p14:creationId xmlns:p14="http://schemas.microsoft.com/office/powerpoint/2010/main" val="135870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68171-9E85-3DE2-22E6-B06178E1B6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1945EF-4264-FAE3-3B7B-5A3D4E7A3657}"/>
              </a:ext>
            </a:extLst>
          </p:cNvPr>
          <p:cNvSpPr/>
          <p:nvPr/>
        </p:nvSpPr>
        <p:spPr>
          <a:xfrm rot="-741151">
            <a:off x="-567734" y="-1253859"/>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endParaRPr lang="vi-VN"/>
          </a:p>
        </p:txBody>
      </p:sp>
      <p:sp>
        <p:nvSpPr>
          <p:cNvPr id="18" name="Freeform 18">
            <a:extLst>
              <a:ext uri="{FF2B5EF4-FFF2-40B4-BE49-F238E27FC236}">
                <a16:creationId xmlns:a16="http://schemas.microsoft.com/office/drawing/2014/main" id="{53ED9887-8DEE-5A55-D1A6-C3873855C307}"/>
              </a:ext>
            </a:extLst>
          </p:cNvPr>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19" name="TextBox 6">
            <a:extLst>
              <a:ext uri="{FF2B5EF4-FFF2-40B4-BE49-F238E27FC236}">
                <a16:creationId xmlns:a16="http://schemas.microsoft.com/office/drawing/2014/main" id="{618FB8C0-B246-A85F-C702-F1859E448520}"/>
              </a:ext>
            </a:extLst>
          </p:cNvPr>
          <p:cNvSpPr txBox="1"/>
          <p:nvPr/>
        </p:nvSpPr>
        <p:spPr>
          <a:xfrm>
            <a:off x="381000" y="263351"/>
            <a:ext cx="12877800" cy="705321"/>
          </a:xfrm>
          <a:prstGeom prst="rect">
            <a:avLst/>
          </a:prstGeom>
        </p:spPr>
        <p:txBody>
          <a:bodyPr wrap="square" lIns="0" tIns="0" rIns="0" bIns="0" rtlCol="0" anchor="t">
            <a:spAutoFit/>
          </a:bodyPr>
          <a:lstStyle/>
          <a:p>
            <a:pPr marL="0" lvl="0" indent="0" algn="l">
              <a:lnSpc>
                <a:spcPts val="5508"/>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pic>
        <p:nvPicPr>
          <p:cNvPr id="4" name="Picture 3" descr="A graph of a bar chart&#10;&#10;Description automatically generated with medium confidence">
            <a:extLst>
              <a:ext uri="{FF2B5EF4-FFF2-40B4-BE49-F238E27FC236}">
                <a16:creationId xmlns:a16="http://schemas.microsoft.com/office/drawing/2014/main" id="{17E4674F-BB7C-93F9-61F2-9B0D57140A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880" y="968672"/>
            <a:ext cx="10872238" cy="6308428"/>
          </a:xfrm>
          <a:prstGeom prst="rect">
            <a:avLst/>
          </a:prstGeom>
        </p:spPr>
      </p:pic>
      <p:sp>
        <p:nvSpPr>
          <p:cNvPr id="5" name="TextBox 4">
            <a:extLst>
              <a:ext uri="{FF2B5EF4-FFF2-40B4-BE49-F238E27FC236}">
                <a16:creationId xmlns:a16="http://schemas.microsoft.com/office/drawing/2014/main" id="{47B5F99B-1D2E-6B4E-F966-8E23B7B13B42}"/>
              </a:ext>
            </a:extLst>
          </p:cNvPr>
          <p:cNvSpPr txBox="1"/>
          <p:nvPr/>
        </p:nvSpPr>
        <p:spPr>
          <a:xfrm>
            <a:off x="1905000" y="7581900"/>
            <a:ext cx="15163800" cy="1131848"/>
          </a:xfrm>
          <a:prstGeom prst="rect">
            <a:avLst/>
          </a:prstGeom>
          <a:noFill/>
        </p:spPr>
        <p:txBody>
          <a:bodyPr wrap="square" rtlCol="0">
            <a:spAutoFit/>
          </a:bodyPr>
          <a:lstStyle/>
          <a:p>
            <a:pPr>
              <a:lnSpc>
                <a:spcPct val="150000"/>
              </a:lnSpc>
            </a:pPr>
            <a:r>
              <a:rPr lang="en-US" sz="2400" dirty="0">
                <a:latin typeface="Arial (Body)"/>
              </a:rPr>
              <a:t>The average price of products for each color, with error bars representing the variation in prices within each group. The average prices are fairly consistent across colors , falling between 25 and 30 dollars.</a:t>
            </a:r>
            <a:endParaRPr lang="en-001" sz="2400" dirty="0">
              <a:latin typeface="Arial (Body)"/>
            </a:endParaRPr>
          </a:p>
        </p:txBody>
      </p:sp>
    </p:spTree>
    <p:extLst>
      <p:ext uri="{BB962C8B-B14F-4D97-AF65-F5344CB8AC3E}">
        <p14:creationId xmlns:p14="http://schemas.microsoft.com/office/powerpoint/2010/main" val="3246848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7F737-F06D-ED53-B32C-860BFF8DAE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16B07F2-E078-5373-916C-BD4219A3DA12}"/>
              </a:ext>
            </a:extLst>
          </p:cNvPr>
          <p:cNvSpPr/>
          <p:nvPr/>
        </p:nvSpPr>
        <p:spPr>
          <a:xfrm rot="-741151">
            <a:off x="-888644"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endParaRPr lang="vi-VN"/>
          </a:p>
        </p:txBody>
      </p:sp>
      <p:sp>
        <p:nvSpPr>
          <p:cNvPr id="18" name="Freeform 18">
            <a:extLst>
              <a:ext uri="{FF2B5EF4-FFF2-40B4-BE49-F238E27FC236}">
                <a16:creationId xmlns:a16="http://schemas.microsoft.com/office/drawing/2014/main" id="{E8634373-4069-7BC7-2A15-3D104F82B522}"/>
              </a:ext>
            </a:extLst>
          </p:cNvPr>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19" name="TextBox 6">
            <a:extLst>
              <a:ext uri="{FF2B5EF4-FFF2-40B4-BE49-F238E27FC236}">
                <a16:creationId xmlns:a16="http://schemas.microsoft.com/office/drawing/2014/main" id="{D8A6C380-D84D-D329-E3A1-937837511CD6}"/>
              </a:ext>
            </a:extLst>
          </p:cNvPr>
          <p:cNvSpPr txBox="1"/>
          <p:nvPr/>
        </p:nvSpPr>
        <p:spPr>
          <a:xfrm>
            <a:off x="381000" y="263351"/>
            <a:ext cx="12877800" cy="705321"/>
          </a:xfrm>
          <a:prstGeom prst="rect">
            <a:avLst/>
          </a:prstGeom>
        </p:spPr>
        <p:txBody>
          <a:bodyPr wrap="square" lIns="0" tIns="0" rIns="0" bIns="0" rtlCol="0" anchor="t">
            <a:spAutoFit/>
          </a:bodyPr>
          <a:lstStyle/>
          <a:p>
            <a:pPr marL="0" lvl="0" indent="0" algn="l">
              <a:lnSpc>
                <a:spcPts val="5508"/>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pic>
        <p:nvPicPr>
          <p:cNvPr id="4" name="Picture 3" descr="A diagram of a graph&#10;&#10;Description automatically generated">
            <a:extLst>
              <a:ext uri="{FF2B5EF4-FFF2-40B4-BE49-F238E27FC236}">
                <a16:creationId xmlns:a16="http://schemas.microsoft.com/office/drawing/2014/main" id="{9E65A6C3-3E39-3D40-0903-FC0823D56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3999" y="1181100"/>
            <a:ext cx="6355093" cy="4800610"/>
          </a:xfrm>
          <a:prstGeom prst="rect">
            <a:avLst/>
          </a:prstGeom>
        </p:spPr>
      </p:pic>
      <p:pic>
        <p:nvPicPr>
          <p:cNvPr id="6" name="Picture 5" descr="A graph of sizes and sizes&#10;&#10;Description automatically generated">
            <a:extLst>
              <a:ext uri="{FF2B5EF4-FFF2-40B4-BE49-F238E27FC236}">
                <a16:creationId xmlns:a16="http://schemas.microsoft.com/office/drawing/2014/main" id="{323ECAC0-7EF3-52EE-F181-0D1ACDA1AC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0539" y="968672"/>
            <a:ext cx="6097793" cy="5165428"/>
          </a:xfrm>
          <a:prstGeom prst="rect">
            <a:avLst/>
          </a:prstGeom>
        </p:spPr>
      </p:pic>
      <p:sp>
        <p:nvSpPr>
          <p:cNvPr id="7" name="TextBox 6">
            <a:extLst>
              <a:ext uri="{FF2B5EF4-FFF2-40B4-BE49-F238E27FC236}">
                <a16:creationId xmlns:a16="http://schemas.microsoft.com/office/drawing/2014/main" id="{55AC12B7-280C-0D2E-E62B-D044BF651BFA}"/>
              </a:ext>
            </a:extLst>
          </p:cNvPr>
          <p:cNvSpPr txBox="1"/>
          <p:nvPr/>
        </p:nvSpPr>
        <p:spPr>
          <a:xfrm>
            <a:off x="2514600" y="6587628"/>
            <a:ext cx="13335000" cy="2239844"/>
          </a:xfrm>
          <a:prstGeom prst="rect">
            <a:avLst/>
          </a:prstGeom>
          <a:noFill/>
        </p:spPr>
        <p:txBody>
          <a:bodyPr wrap="square" rtlCol="0">
            <a:spAutoFit/>
          </a:bodyPr>
          <a:lstStyle/>
          <a:p>
            <a:pPr>
              <a:lnSpc>
                <a:spcPct val="150000"/>
              </a:lnSpc>
            </a:pPr>
            <a:r>
              <a:rPr lang="en-US" sz="2400" dirty="0">
                <a:latin typeface="Arial (Body)"/>
              </a:rPr>
              <a:t>- Large, Small, and Medium sizes dominate the dataset, each accounting for over 4000 products</a:t>
            </a:r>
          </a:p>
          <a:p>
            <a:pPr>
              <a:lnSpc>
                <a:spcPct val="150000"/>
              </a:lnSpc>
            </a:pPr>
            <a:r>
              <a:rPr lang="en-US" sz="2400" dirty="0">
                <a:latin typeface="Arial (Body)"/>
              </a:rPr>
              <a:t>- The price distribution exhibits a consistent pattern, with most items falling below 50 dollars, as shown by the uniform medians. The interquartile ranges are similar, indicating that size has little effect on price variation.</a:t>
            </a:r>
            <a:endParaRPr lang="en-001" sz="2400" dirty="0">
              <a:latin typeface="Arial (Body)"/>
            </a:endParaRPr>
          </a:p>
        </p:txBody>
      </p:sp>
    </p:spTree>
    <p:extLst>
      <p:ext uri="{BB962C8B-B14F-4D97-AF65-F5344CB8AC3E}">
        <p14:creationId xmlns:p14="http://schemas.microsoft.com/office/powerpoint/2010/main" val="4048441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8BBD5-D923-96B2-80D2-153D667B79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AE0572F-D432-8BF5-EAE6-4C691C2D619D}"/>
              </a:ext>
            </a:extLst>
          </p:cNvPr>
          <p:cNvSpPr/>
          <p:nvPr/>
        </p:nvSpPr>
        <p:spPr>
          <a:xfrm rot="-741151">
            <a:off x="-888645"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endParaRPr lang="vi-VN"/>
          </a:p>
        </p:txBody>
      </p:sp>
      <p:sp>
        <p:nvSpPr>
          <p:cNvPr id="18" name="Freeform 18">
            <a:extLst>
              <a:ext uri="{FF2B5EF4-FFF2-40B4-BE49-F238E27FC236}">
                <a16:creationId xmlns:a16="http://schemas.microsoft.com/office/drawing/2014/main" id="{1ABE7FBA-B469-DC6E-F47E-D76C7E8B06B2}"/>
              </a:ext>
            </a:extLst>
          </p:cNvPr>
          <p:cNvSpPr/>
          <p:nvPr/>
        </p:nvSpPr>
        <p:spPr>
          <a:xfrm rot="2871075">
            <a:off x="15367803" y="-3256931"/>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dirty="0"/>
          </a:p>
        </p:txBody>
      </p:sp>
      <p:sp>
        <p:nvSpPr>
          <p:cNvPr id="19" name="TextBox 6">
            <a:extLst>
              <a:ext uri="{FF2B5EF4-FFF2-40B4-BE49-F238E27FC236}">
                <a16:creationId xmlns:a16="http://schemas.microsoft.com/office/drawing/2014/main" id="{029E4678-1C44-BFB6-8CD3-487AFE810651}"/>
              </a:ext>
            </a:extLst>
          </p:cNvPr>
          <p:cNvSpPr txBox="1"/>
          <p:nvPr/>
        </p:nvSpPr>
        <p:spPr>
          <a:xfrm>
            <a:off x="381000" y="263351"/>
            <a:ext cx="12877800" cy="705321"/>
          </a:xfrm>
          <a:prstGeom prst="rect">
            <a:avLst/>
          </a:prstGeom>
        </p:spPr>
        <p:txBody>
          <a:bodyPr wrap="square" lIns="0" tIns="0" rIns="0" bIns="0" rtlCol="0" anchor="t">
            <a:spAutoFit/>
          </a:bodyPr>
          <a:lstStyle/>
          <a:p>
            <a:pPr marL="0" lvl="0" indent="0" algn="l">
              <a:lnSpc>
                <a:spcPts val="5508"/>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pic>
        <p:nvPicPr>
          <p:cNvPr id="4" name="Picture 3">
            <a:extLst>
              <a:ext uri="{FF2B5EF4-FFF2-40B4-BE49-F238E27FC236}">
                <a16:creationId xmlns:a16="http://schemas.microsoft.com/office/drawing/2014/main" id="{54B52D4C-FEDA-442A-AEE2-F4CCA0C504D0}"/>
              </a:ext>
            </a:extLst>
          </p:cNvPr>
          <p:cNvPicPr>
            <a:picLocks noChangeAspect="1"/>
          </p:cNvPicPr>
          <p:nvPr/>
        </p:nvPicPr>
        <p:blipFill>
          <a:blip r:embed="rId5"/>
          <a:stretch>
            <a:fillRect/>
          </a:stretch>
        </p:blipFill>
        <p:spPr>
          <a:xfrm>
            <a:off x="1447800" y="1257300"/>
            <a:ext cx="6000750" cy="4476750"/>
          </a:xfrm>
          <a:prstGeom prst="rect">
            <a:avLst/>
          </a:prstGeom>
        </p:spPr>
      </p:pic>
      <p:sp>
        <p:nvSpPr>
          <p:cNvPr id="5" name="TextBox 4">
            <a:extLst>
              <a:ext uri="{FF2B5EF4-FFF2-40B4-BE49-F238E27FC236}">
                <a16:creationId xmlns:a16="http://schemas.microsoft.com/office/drawing/2014/main" id="{D9CB3A5E-3395-88B2-2FC5-F73FB1A34A98}"/>
              </a:ext>
            </a:extLst>
          </p:cNvPr>
          <p:cNvSpPr txBox="1"/>
          <p:nvPr/>
        </p:nvSpPr>
        <p:spPr>
          <a:xfrm>
            <a:off x="2514600" y="6217642"/>
            <a:ext cx="13818589" cy="3347840"/>
          </a:xfrm>
          <a:prstGeom prst="rect">
            <a:avLst/>
          </a:prstGeom>
          <a:noFill/>
        </p:spPr>
        <p:txBody>
          <a:bodyPr wrap="square" rtlCol="0">
            <a:spAutoFit/>
          </a:bodyPr>
          <a:lstStyle/>
          <a:p>
            <a:pPr>
              <a:lnSpc>
                <a:spcPct val="150000"/>
              </a:lnSpc>
            </a:pPr>
            <a:r>
              <a:rPr lang="en-US" sz="2400" dirty="0">
                <a:latin typeface="Arial (Body)"/>
              </a:rPr>
              <a:t>- The bar chart depicts the number of individuals in two categories, Women and Men, across a department. It shows that the Women category significantly outnumbers the Men category, with Women surpassing 12,000, while Men are slightly over 6,000.</a:t>
            </a:r>
          </a:p>
          <a:p>
            <a:pPr>
              <a:lnSpc>
                <a:spcPct val="150000"/>
              </a:lnSpc>
            </a:pPr>
            <a:r>
              <a:rPr lang="en-US" sz="2400" dirty="0">
                <a:latin typeface="Arial (Body)"/>
              </a:rPr>
              <a:t>- The "Imported" category shows a slightly higher average price compared to "Made in USA." Both bars are accompanied by error margins, represented as horizontal lines, indicating variability or uncertainty in the data.</a:t>
            </a:r>
            <a:endParaRPr lang="en-001" sz="2400" dirty="0">
              <a:latin typeface="Arial (Body)"/>
            </a:endParaRPr>
          </a:p>
        </p:txBody>
      </p:sp>
      <p:pic>
        <p:nvPicPr>
          <p:cNvPr id="7" name="Picture 6">
            <a:extLst>
              <a:ext uri="{FF2B5EF4-FFF2-40B4-BE49-F238E27FC236}">
                <a16:creationId xmlns:a16="http://schemas.microsoft.com/office/drawing/2014/main" id="{10B53225-2951-6096-C1C1-58F978E49EA3}"/>
              </a:ext>
            </a:extLst>
          </p:cNvPr>
          <p:cNvPicPr>
            <a:picLocks noChangeAspect="1"/>
          </p:cNvPicPr>
          <p:nvPr/>
        </p:nvPicPr>
        <p:blipFill>
          <a:blip r:embed="rId6"/>
          <a:stretch>
            <a:fillRect/>
          </a:stretch>
        </p:blipFill>
        <p:spPr>
          <a:xfrm>
            <a:off x="8229600" y="1489699"/>
            <a:ext cx="9420225" cy="3714750"/>
          </a:xfrm>
          <a:prstGeom prst="rect">
            <a:avLst/>
          </a:prstGeom>
        </p:spPr>
      </p:pic>
    </p:spTree>
    <p:extLst>
      <p:ext uri="{BB962C8B-B14F-4D97-AF65-F5344CB8AC3E}">
        <p14:creationId xmlns:p14="http://schemas.microsoft.com/office/powerpoint/2010/main" val="3041456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E0538-73FD-C751-70B3-C73C890631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CB300D-2898-C295-D377-02BE5D2072F7}"/>
              </a:ext>
            </a:extLst>
          </p:cNvPr>
          <p:cNvSpPr/>
          <p:nvPr/>
        </p:nvSpPr>
        <p:spPr>
          <a:xfrm>
            <a:off x="12725400" y="4028878"/>
            <a:ext cx="8135468" cy="274048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backgroundRemoval t="16555" b="74702" l="9126" r="82133"/>
                      </a14:imgEffect>
                    </a14:imgLayer>
                  </a14:imgProps>
                </a:ext>
              </a:extLst>
            </a:blip>
            <a:stretch>
              <a:fillRect t="-12777" r="-9579" b="-24805"/>
            </a:stretch>
          </a:blipFill>
        </p:spPr>
        <p:txBody>
          <a:bodyPr/>
          <a:lstStyle/>
          <a:p>
            <a:r>
              <a:rPr lang="en-US" sz="2400" b="1" dirty="0" err="1"/>
              <a:t>Nguyễn</a:t>
            </a:r>
            <a:r>
              <a:rPr lang="en-US" sz="2400" b="1" dirty="0"/>
              <a:t> Thành Minh</a:t>
            </a:r>
          </a:p>
          <a:p>
            <a:r>
              <a:rPr lang="en-US" sz="2400" b="1" dirty="0"/>
              <a:t>Crawling, Report , Pre-processing</a:t>
            </a:r>
          </a:p>
        </p:txBody>
      </p:sp>
      <p:grpSp>
        <p:nvGrpSpPr>
          <p:cNvPr id="7" name="Group 7">
            <a:extLst>
              <a:ext uri="{FF2B5EF4-FFF2-40B4-BE49-F238E27FC236}">
                <a16:creationId xmlns:a16="http://schemas.microsoft.com/office/drawing/2014/main" id="{51E1B82E-9D4B-240C-C8E0-0DE2556D01A2}"/>
              </a:ext>
            </a:extLst>
          </p:cNvPr>
          <p:cNvGrpSpPr/>
          <p:nvPr/>
        </p:nvGrpSpPr>
        <p:grpSpPr>
          <a:xfrm>
            <a:off x="-80925" y="9982387"/>
            <a:ext cx="18449849" cy="304613"/>
            <a:chOff x="0" y="0"/>
            <a:chExt cx="4859220" cy="80227"/>
          </a:xfrm>
        </p:grpSpPr>
        <p:sp>
          <p:nvSpPr>
            <p:cNvPr id="8" name="Freeform 8">
              <a:extLst>
                <a:ext uri="{FF2B5EF4-FFF2-40B4-BE49-F238E27FC236}">
                  <a16:creationId xmlns:a16="http://schemas.microsoft.com/office/drawing/2014/main" id="{6A325D09-0FBC-21A7-EF17-F665DC71C70C}"/>
                </a:ext>
              </a:extLst>
            </p:cNvPr>
            <p:cNvSpPr/>
            <p:nvPr/>
          </p:nvSpPr>
          <p:spPr>
            <a:xfrm>
              <a:off x="0" y="0"/>
              <a:ext cx="4859220" cy="80227"/>
            </a:xfrm>
            <a:custGeom>
              <a:avLst/>
              <a:gdLst/>
              <a:ahLst/>
              <a:cxnLst/>
              <a:rect l="l" t="t" r="r" b="b"/>
              <a:pathLst>
                <a:path w="4859220" h="80227">
                  <a:moveTo>
                    <a:pt x="0" y="0"/>
                  </a:moveTo>
                  <a:lnTo>
                    <a:pt x="4859220" y="0"/>
                  </a:lnTo>
                  <a:lnTo>
                    <a:pt x="4859220" y="80227"/>
                  </a:lnTo>
                  <a:lnTo>
                    <a:pt x="0" y="80227"/>
                  </a:lnTo>
                  <a:close/>
                </a:path>
              </a:pathLst>
            </a:custGeom>
            <a:solidFill>
              <a:srgbClr val="004CCF"/>
            </a:solidFill>
          </p:spPr>
          <p:txBody>
            <a:bodyPr/>
            <a:lstStyle/>
            <a:p>
              <a:endParaRPr lang="vi-VN"/>
            </a:p>
          </p:txBody>
        </p:sp>
        <p:sp>
          <p:nvSpPr>
            <p:cNvPr id="9" name="TextBox 9">
              <a:extLst>
                <a:ext uri="{FF2B5EF4-FFF2-40B4-BE49-F238E27FC236}">
                  <a16:creationId xmlns:a16="http://schemas.microsoft.com/office/drawing/2014/main" id="{C7921B77-71B3-C602-D8EE-754042B4E50F}"/>
                </a:ext>
              </a:extLst>
            </p:cNvPr>
            <p:cNvSpPr txBox="1"/>
            <p:nvPr/>
          </p:nvSpPr>
          <p:spPr>
            <a:xfrm>
              <a:off x="0" y="-47625"/>
              <a:ext cx="4859220" cy="127852"/>
            </a:xfrm>
            <a:prstGeom prst="rect">
              <a:avLst/>
            </a:prstGeom>
          </p:spPr>
          <p:txBody>
            <a:bodyPr lIns="50800" tIns="50800" rIns="50800" bIns="50800" rtlCol="0" anchor="ctr"/>
            <a:lstStyle/>
            <a:p>
              <a:pPr algn="ctr">
                <a:lnSpc>
                  <a:spcPts val="2886"/>
                </a:lnSpc>
              </a:pPr>
              <a:endParaRPr/>
            </a:p>
          </p:txBody>
        </p:sp>
      </p:grpSp>
      <p:sp>
        <p:nvSpPr>
          <p:cNvPr id="19" name="TextBox 18">
            <a:extLst>
              <a:ext uri="{FF2B5EF4-FFF2-40B4-BE49-F238E27FC236}">
                <a16:creationId xmlns:a16="http://schemas.microsoft.com/office/drawing/2014/main" id="{81F1FFB3-C913-2833-09D1-0DCEA2392382}"/>
              </a:ext>
            </a:extLst>
          </p:cNvPr>
          <p:cNvSpPr txBox="1"/>
          <p:nvPr/>
        </p:nvSpPr>
        <p:spPr>
          <a:xfrm>
            <a:off x="381000" y="302594"/>
            <a:ext cx="6019800" cy="923330"/>
          </a:xfrm>
          <a:prstGeom prst="rect">
            <a:avLst/>
          </a:prstGeom>
          <a:noFill/>
        </p:spPr>
        <p:txBody>
          <a:bodyPr wrap="square" rtlCol="0">
            <a:spAutoFit/>
          </a:bodyPr>
          <a:lstStyle/>
          <a:p>
            <a:r>
              <a:rPr lang="vi-VN" sz="5400" b="1" u="none" strike="noStrike" dirty="0">
                <a:solidFill>
                  <a:srgbClr val="004CCF"/>
                </a:solidFill>
                <a:latin typeface="Aileron Ultra-Bold"/>
                <a:ea typeface="Aileron Ultra-Bold"/>
                <a:cs typeface="Aileron Ultra-Bold"/>
                <a:sym typeface="Aileron Ultra-Bold"/>
              </a:rPr>
              <a:t>Group Members</a:t>
            </a:r>
            <a:endParaRPr lang="en-001" sz="5400" dirty="0"/>
          </a:p>
        </p:txBody>
      </p:sp>
      <p:grpSp>
        <p:nvGrpSpPr>
          <p:cNvPr id="26" name="Group 25">
            <a:extLst>
              <a:ext uri="{FF2B5EF4-FFF2-40B4-BE49-F238E27FC236}">
                <a16:creationId xmlns:a16="http://schemas.microsoft.com/office/drawing/2014/main" id="{EDB52689-FB77-2822-E5F0-FE1383A1537D}"/>
              </a:ext>
            </a:extLst>
          </p:cNvPr>
          <p:cNvGrpSpPr/>
          <p:nvPr/>
        </p:nvGrpSpPr>
        <p:grpSpPr>
          <a:xfrm>
            <a:off x="3124200" y="1664974"/>
            <a:ext cx="12002730" cy="6602726"/>
            <a:chOff x="3390900" y="2028263"/>
            <a:chExt cx="12002730" cy="6602726"/>
          </a:xfrm>
        </p:grpSpPr>
        <p:sp>
          <p:nvSpPr>
            <p:cNvPr id="10" name="TextBox 9">
              <a:extLst>
                <a:ext uri="{FF2B5EF4-FFF2-40B4-BE49-F238E27FC236}">
                  <a16:creationId xmlns:a16="http://schemas.microsoft.com/office/drawing/2014/main" id="{BA35E8F2-3105-9427-EB79-AFBC0E505304}"/>
                </a:ext>
              </a:extLst>
            </p:cNvPr>
            <p:cNvSpPr txBox="1"/>
            <p:nvPr/>
          </p:nvSpPr>
          <p:spPr>
            <a:xfrm>
              <a:off x="6591300" y="2028263"/>
              <a:ext cx="3200400" cy="1200329"/>
            </a:xfrm>
            <a:prstGeom prst="rect">
              <a:avLst/>
            </a:prstGeom>
            <a:noFill/>
            <a:effectLst>
              <a:glow rad="228600">
                <a:schemeClr val="accent1">
                  <a:satMod val="175000"/>
                  <a:alpha val="40000"/>
                </a:schemeClr>
              </a:glow>
            </a:effectLst>
          </p:spPr>
          <p:txBody>
            <a:bodyPr wrap="square" rtlCol="0">
              <a:spAutoFit/>
            </a:bodyPr>
            <a:lstStyle/>
            <a:p>
              <a:pPr algn="ctr"/>
              <a:r>
                <a:rPr lang="en-US"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01</a:t>
              </a:r>
              <a:endParaRPr lang="vi-V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16" name="TextBox 15">
              <a:extLst>
                <a:ext uri="{FF2B5EF4-FFF2-40B4-BE49-F238E27FC236}">
                  <a16:creationId xmlns:a16="http://schemas.microsoft.com/office/drawing/2014/main" id="{005D4C28-1405-5591-7DFA-1F404607E1C1}"/>
                </a:ext>
              </a:extLst>
            </p:cNvPr>
            <p:cNvSpPr txBox="1"/>
            <p:nvPr/>
          </p:nvSpPr>
          <p:spPr>
            <a:xfrm>
              <a:off x="8686453" y="2236858"/>
              <a:ext cx="3200400" cy="830997"/>
            </a:xfrm>
            <a:prstGeom prst="rect">
              <a:avLst/>
            </a:prstGeom>
            <a:noFill/>
          </p:spPr>
          <p:txBody>
            <a:bodyPr wrap="square" rtlCol="0">
              <a:spAutoFit/>
            </a:bodyPr>
            <a:lstStyle/>
            <a:p>
              <a:r>
                <a:rPr lang="en-US" sz="2400" b="1" dirty="0" err="1"/>
                <a:t>Trịnh</a:t>
              </a:r>
              <a:r>
                <a:rPr lang="en-US" sz="2400" b="1" dirty="0"/>
                <a:t> Duy Phong</a:t>
              </a:r>
            </a:p>
            <a:p>
              <a:pPr marL="342900" indent="-342900">
                <a:buFont typeface="Arial" panose="020B0604020202020204" pitchFamily="34" charset="0"/>
                <a:buChar char="•"/>
              </a:pPr>
              <a:r>
                <a:rPr lang="en-US" sz="2400" b="1" dirty="0"/>
                <a:t>Pre-processing, EDA</a:t>
              </a:r>
              <a:endParaRPr lang="vi-VN" sz="2400" b="1" dirty="0"/>
            </a:p>
          </p:txBody>
        </p:sp>
        <p:sp>
          <p:nvSpPr>
            <p:cNvPr id="17" name="TextBox 16">
              <a:extLst>
                <a:ext uri="{FF2B5EF4-FFF2-40B4-BE49-F238E27FC236}">
                  <a16:creationId xmlns:a16="http://schemas.microsoft.com/office/drawing/2014/main" id="{A4186BB9-B494-071C-9A79-7869C3EE2C69}"/>
                </a:ext>
              </a:extLst>
            </p:cNvPr>
            <p:cNvSpPr txBox="1"/>
            <p:nvPr/>
          </p:nvSpPr>
          <p:spPr>
            <a:xfrm>
              <a:off x="3390900" y="4152898"/>
              <a:ext cx="3200400" cy="1200329"/>
            </a:xfrm>
            <a:prstGeom prst="rect">
              <a:avLst/>
            </a:prstGeom>
            <a:noFill/>
            <a:effectLst>
              <a:glow rad="228600">
                <a:schemeClr val="accent1">
                  <a:satMod val="175000"/>
                  <a:alpha val="40000"/>
                </a:schemeClr>
              </a:glow>
            </a:effectLst>
          </p:spPr>
          <p:txBody>
            <a:bodyPr wrap="square" rtlCol="0">
              <a:spAutoFit/>
            </a:bodyPr>
            <a:lstStyle/>
            <a:p>
              <a:pPr algn="ctr"/>
              <a:r>
                <a:rPr lang="en-US"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02</a:t>
              </a:r>
              <a:endParaRPr lang="vi-VN" sz="7200" b="1" dirty="0">
                <a:ln w="22225">
                  <a:noFill/>
                  <a:prstDash val="solid"/>
                </a:ln>
                <a:gradFill>
                  <a:gsLst>
                    <a:gs pos="0">
                      <a:schemeClr val="accent1">
                        <a:lumMod val="5000"/>
                        <a:lumOff val="95000"/>
                      </a:schemeClr>
                    </a:gs>
                    <a:gs pos="69000">
                      <a:schemeClr val="bg1">
                        <a:lumMod val="75000"/>
                      </a:schemeClr>
                    </a:gs>
                    <a:gs pos="83000">
                      <a:schemeClr val="bg1">
                        <a:lumMod val="65000"/>
                      </a:schemeClr>
                    </a:gs>
                    <a:gs pos="51000">
                      <a:schemeClr val="bg1">
                        <a:lumMod val="95000"/>
                      </a:schemeClr>
                    </a:gs>
                    <a:gs pos="91500">
                      <a:srgbClr val="CAC9C4"/>
                    </a:gs>
                    <a:gs pos="100000">
                      <a:schemeClr val="bg1">
                        <a:lumMod val="50000"/>
                      </a:schemeClr>
                    </a:gs>
                  </a:gsLst>
                  <a:lin ang="5400000" scaled="1"/>
                </a:gradFill>
              </a:endParaRPr>
            </a:p>
          </p:txBody>
        </p:sp>
        <p:sp>
          <p:nvSpPr>
            <p:cNvPr id="18" name="TextBox 17">
              <a:extLst>
                <a:ext uri="{FF2B5EF4-FFF2-40B4-BE49-F238E27FC236}">
                  <a16:creationId xmlns:a16="http://schemas.microsoft.com/office/drawing/2014/main" id="{DE0FF60F-8D9C-56CB-0F56-5CF259A8CCD6}"/>
                </a:ext>
              </a:extLst>
            </p:cNvPr>
            <p:cNvSpPr txBox="1"/>
            <p:nvPr/>
          </p:nvSpPr>
          <p:spPr>
            <a:xfrm>
              <a:off x="5448300" y="4359038"/>
              <a:ext cx="3200400" cy="830997"/>
            </a:xfrm>
            <a:prstGeom prst="rect">
              <a:avLst/>
            </a:prstGeom>
            <a:noFill/>
          </p:spPr>
          <p:txBody>
            <a:bodyPr wrap="square" rtlCol="0">
              <a:spAutoFit/>
            </a:bodyPr>
            <a:lstStyle/>
            <a:p>
              <a:r>
                <a:rPr lang="en-US" sz="2400" b="1" dirty="0"/>
                <a:t>Hoàng Trung </a:t>
              </a:r>
              <a:r>
                <a:rPr lang="en-US" sz="2400" b="1" dirty="0" err="1"/>
                <a:t>Khải</a:t>
              </a:r>
              <a:endParaRPr lang="en-US" sz="2400" b="1" dirty="0"/>
            </a:p>
            <a:p>
              <a:pPr marL="342900" indent="-342900">
                <a:buFont typeface="Arial" panose="020B0604020202020204" pitchFamily="34" charset="0"/>
                <a:buChar char="•"/>
              </a:pPr>
              <a:r>
                <a:rPr lang="en-US" sz="2400" b="1" dirty="0"/>
                <a:t>UI, </a:t>
              </a:r>
              <a:r>
                <a:rPr lang="en-US" sz="2400" b="1" dirty="0" err="1"/>
                <a:t>XGB</a:t>
              </a:r>
              <a:r>
                <a:rPr lang="en-US" sz="2400" b="1" dirty="0"/>
                <a:t>, </a:t>
              </a:r>
              <a:r>
                <a:rPr lang="en-US" sz="2400" b="1" dirty="0" err="1"/>
                <a:t>FCNN</a:t>
              </a:r>
              <a:endParaRPr lang="vi-VN" sz="2400" b="1" dirty="0"/>
            </a:p>
          </p:txBody>
        </p:sp>
        <p:sp>
          <p:nvSpPr>
            <p:cNvPr id="20" name="TextBox 19">
              <a:extLst>
                <a:ext uri="{FF2B5EF4-FFF2-40B4-BE49-F238E27FC236}">
                  <a16:creationId xmlns:a16="http://schemas.microsoft.com/office/drawing/2014/main" id="{7233E010-E193-453B-D7BC-5780C26D7F36}"/>
                </a:ext>
              </a:extLst>
            </p:cNvPr>
            <p:cNvSpPr txBox="1"/>
            <p:nvPr/>
          </p:nvSpPr>
          <p:spPr>
            <a:xfrm>
              <a:off x="10706100" y="4143874"/>
              <a:ext cx="3200400" cy="1200329"/>
            </a:xfrm>
            <a:prstGeom prst="rect">
              <a:avLst/>
            </a:prstGeom>
            <a:noFill/>
            <a:effectLst>
              <a:glow rad="228600">
                <a:schemeClr val="accent1">
                  <a:satMod val="175000"/>
                  <a:alpha val="40000"/>
                </a:schemeClr>
              </a:glow>
            </a:effectLst>
          </p:spPr>
          <p:txBody>
            <a:bodyPr wrap="square" rtlCol="0">
              <a:spAutoFit/>
            </a:bodyPr>
            <a:lstStyle/>
            <a:p>
              <a:pPr algn="ctr"/>
              <a:r>
                <a:rPr lang="en-US"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03</a:t>
              </a:r>
              <a:endParaRPr lang="vi-V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2" name="TextBox 21">
              <a:extLst>
                <a:ext uri="{FF2B5EF4-FFF2-40B4-BE49-F238E27FC236}">
                  <a16:creationId xmlns:a16="http://schemas.microsoft.com/office/drawing/2014/main" id="{17F25443-2B17-FDB0-8EDD-69756626DFA9}"/>
                </a:ext>
              </a:extLst>
            </p:cNvPr>
            <p:cNvSpPr txBox="1"/>
            <p:nvPr/>
          </p:nvSpPr>
          <p:spPr>
            <a:xfrm>
              <a:off x="4304070" y="7430660"/>
              <a:ext cx="3200400" cy="1200329"/>
            </a:xfrm>
            <a:prstGeom prst="rect">
              <a:avLst/>
            </a:prstGeom>
            <a:noFill/>
            <a:effectLst>
              <a:glow rad="228600">
                <a:schemeClr val="accent1">
                  <a:satMod val="175000"/>
                  <a:alpha val="40000"/>
                </a:schemeClr>
              </a:glow>
            </a:effectLst>
          </p:spPr>
          <p:txBody>
            <a:bodyPr wrap="square" rtlCol="0">
              <a:spAutoFit/>
            </a:bodyPr>
            <a:lstStyle/>
            <a:p>
              <a:pPr algn="ctr"/>
              <a:r>
                <a:rPr lang="en-US"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04</a:t>
              </a:r>
              <a:endParaRPr lang="vi-VN" sz="7200" b="1" dirty="0">
                <a:ln w="22225">
                  <a:noFill/>
                  <a:prstDash val="solid"/>
                </a:ln>
                <a:gradFill>
                  <a:gsLst>
                    <a:gs pos="0">
                      <a:schemeClr val="accent1">
                        <a:lumMod val="5000"/>
                        <a:lumOff val="95000"/>
                      </a:schemeClr>
                    </a:gs>
                    <a:gs pos="69000">
                      <a:schemeClr val="bg1">
                        <a:lumMod val="75000"/>
                      </a:schemeClr>
                    </a:gs>
                    <a:gs pos="83000">
                      <a:schemeClr val="bg1">
                        <a:lumMod val="65000"/>
                      </a:schemeClr>
                    </a:gs>
                    <a:gs pos="51000">
                      <a:schemeClr val="bg1">
                        <a:lumMod val="95000"/>
                      </a:schemeClr>
                    </a:gs>
                    <a:gs pos="91500">
                      <a:srgbClr val="CAC9C4"/>
                    </a:gs>
                    <a:gs pos="100000">
                      <a:schemeClr val="bg1">
                        <a:lumMod val="50000"/>
                      </a:schemeClr>
                    </a:gs>
                  </a:gsLst>
                  <a:lin ang="5400000" scaled="1"/>
                </a:gradFill>
              </a:endParaRPr>
            </a:p>
          </p:txBody>
        </p:sp>
        <p:sp>
          <p:nvSpPr>
            <p:cNvPr id="23" name="TextBox 22">
              <a:extLst>
                <a:ext uri="{FF2B5EF4-FFF2-40B4-BE49-F238E27FC236}">
                  <a16:creationId xmlns:a16="http://schemas.microsoft.com/office/drawing/2014/main" id="{723410D5-F5AE-FA2C-1FE4-5573061B0C45}"/>
                </a:ext>
              </a:extLst>
            </p:cNvPr>
            <p:cNvSpPr txBox="1"/>
            <p:nvPr/>
          </p:nvSpPr>
          <p:spPr>
            <a:xfrm>
              <a:off x="6515100" y="7673438"/>
              <a:ext cx="3200400" cy="830997"/>
            </a:xfrm>
            <a:prstGeom prst="rect">
              <a:avLst/>
            </a:prstGeom>
            <a:noFill/>
          </p:spPr>
          <p:txBody>
            <a:bodyPr wrap="square" rtlCol="0">
              <a:spAutoFit/>
            </a:bodyPr>
            <a:lstStyle/>
            <a:p>
              <a:r>
                <a:rPr lang="en-US" sz="2400" b="1" dirty="0" err="1"/>
                <a:t>Nguyễn</a:t>
              </a:r>
              <a:r>
                <a:rPr lang="en-US" sz="2400" b="1" dirty="0"/>
                <a:t> </a:t>
              </a:r>
              <a:r>
                <a:rPr lang="en-US" sz="2400" b="1" dirty="0" err="1"/>
                <a:t>Việt</a:t>
              </a:r>
              <a:r>
                <a:rPr lang="en-US" sz="2400" b="1" dirty="0"/>
                <a:t> Anh</a:t>
              </a:r>
            </a:p>
            <a:p>
              <a:pPr marL="342900" indent="-342900">
                <a:buFont typeface="Arial" panose="020B0604020202020204" pitchFamily="34" charset="0"/>
                <a:buChar char="•"/>
              </a:pPr>
              <a:r>
                <a:rPr lang="en-US" sz="2400" b="1" dirty="0"/>
                <a:t>Crawling, </a:t>
              </a:r>
              <a:r>
                <a:rPr lang="en-US" sz="2400" b="1" dirty="0" err="1"/>
                <a:t>MLP</a:t>
              </a:r>
              <a:endParaRPr lang="vi-VN" sz="2400" b="1" dirty="0"/>
            </a:p>
          </p:txBody>
        </p:sp>
        <p:sp>
          <p:nvSpPr>
            <p:cNvPr id="24" name="TextBox 23">
              <a:extLst>
                <a:ext uri="{FF2B5EF4-FFF2-40B4-BE49-F238E27FC236}">
                  <a16:creationId xmlns:a16="http://schemas.microsoft.com/office/drawing/2014/main" id="{BCB15167-BD2F-3F17-4145-0AC6B60C0045}"/>
                </a:ext>
              </a:extLst>
            </p:cNvPr>
            <p:cNvSpPr txBox="1"/>
            <p:nvPr/>
          </p:nvSpPr>
          <p:spPr>
            <a:xfrm>
              <a:off x="9982200" y="7418575"/>
              <a:ext cx="3200400" cy="1200329"/>
            </a:xfrm>
            <a:prstGeom prst="rect">
              <a:avLst/>
            </a:prstGeom>
            <a:noFill/>
            <a:effectLst>
              <a:glow rad="228600">
                <a:schemeClr val="accent1">
                  <a:satMod val="175000"/>
                  <a:alpha val="40000"/>
                </a:schemeClr>
              </a:glow>
            </a:effectLst>
          </p:spPr>
          <p:txBody>
            <a:bodyPr wrap="square" rtlCol="0">
              <a:spAutoFit/>
            </a:bodyPr>
            <a:lstStyle/>
            <a:p>
              <a:pPr algn="ctr"/>
              <a:r>
                <a:rPr lang="en-US"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05</a:t>
              </a:r>
              <a:endParaRPr lang="vi-VN" sz="7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5" name="TextBox 24">
              <a:extLst>
                <a:ext uri="{FF2B5EF4-FFF2-40B4-BE49-F238E27FC236}">
                  <a16:creationId xmlns:a16="http://schemas.microsoft.com/office/drawing/2014/main" id="{D3475F98-54BF-0714-704C-ADE922160485}"/>
                </a:ext>
              </a:extLst>
            </p:cNvPr>
            <p:cNvSpPr txBox="1"/>
            <p:nvPr/>
          </p:nvSpPr>
          <p:spPr>
            <a:xfrm>
              <a:off x="12193230" y="7688984"/>
              <a:ext cx="3200400" cy="830997"/>
            </a:xfrm>
            <a:prstGeom prst="rect">
              <a:avLst/>
            </a:prstGeom>
            <a:noFill/>
          </p:spPr>
          <p:txBody>
            <a:bodyPr wrap="square" rtlCol="0">
              <a:spAutoFit/>
            </a:bodyPr>
            <a:lstStyle/>
            <a:p>
              <a:r>
                <a:rPr lang="en-US" sz="2400" b="1" dirty="0" err="1"/>
                <a:t>Lưu</a:t>
              </a:r>
              <a:r>
                <a:rPr lang="en-US" sz="2400" b="1" dirty="0"/>
                <a:t> Hoàng Phan</a:t>
              </a:r>
            </a:p>
            <a:p>
              <a:pPr marL="342900" indent="-342900">
                <a:buFont typeface="Arial" panose="020B0604020202020204" pitchFamily="34" charset="0"/>
                <a:buChar char="•"/>
              </a:pPr>
              <a:r>
                <a:rPr lang="en-US" sz="2400" b="1" dirty="0"/>
                <a:t>DT, RF, Slide</a:t>
              </a:r>
              <a:endParaRPr lang="vi-VN" sz="2400" b="1" dirty="0"/>
            </a:p>
          </p:txBody>
        </p:sp>
      </p:grpSp>
    </p:spTree>
    <p:extLst>
      <p:ext uri="{BB962C8B-B14F-4D97-AF65-F5344CB8AC3E}">
        <p14:creationId xmlns:p14="http://schemas.microsoft.com/office/powerpoint/2010/main" val="1957311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3CCD9-DACB-AF24-AC4A-B63548E293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3D6EE5-D4AA-569F-5EE7-AA1869ADE35A}"/>
              </a:ext>
            </a:extLst>
          </p:cNvPr>
          <p:cNvSpPr/>
          <p:nvPr/>
        </p:nvSpPr>
        <p:spPr>
          <a:xfrm rot="-741151">
            <a:off x="-888645"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endParaRPr lang="vi-VN" dirty="0"/>
          </a:p>
        </p:txBody>
      </p:sp>
      <p:sp>
        <p:nvSpPr>
          <p:cNvPr id="18" name="Freeform 18">
            <a:extLst>
              <a:ext uri="{FF2B5EF4-FFF2-40B4-BE49-F238E27FC236}">
                <a16:creationId xmlns:a16="http://schemas.microsoft.com/office/drawing/2014/main" id="{5B7A16EC-78D9-C1A2-2766-685EA459EE19}"/>
              </a:ext>
            </a:extLst>
          </p:cNvPr>
          <p:cNvSpPr/>
          <p:nvPr/>
        </p:nvSpPr>
        <p:spPr>
          <a:xfrm rot="2871075">
            <a:off x="15367803" y="-3256931"/>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dirty="0"/>
          </a:p>
        </p:txBody>
      </p:sp>
      <p:sp>
        <p:nvSpPr>
          <p:cNvPr id="19" name="TextBox 6">
            <a:extLst>
              <a:ext uri="{FF2B5EF4-FFF2-40B4-BE49-F238E27FC236}">
                <a16:creationId xmlns:a16="http://schemas.microsoft.com/office/drawing/2014/main" id="{9F74EA95-C642-D94D-AA4D-9C3F453550AB}"/>
              </a:ext>
            </a:extLst>
          </p:cNvPr>
          <p:cNvSpPr txBox="1"/>
          <p:nvPr/>
        </p:nvSpPr>
        <p:spPr>
          <a:xfrm>
            <a:off x="381000" y="263351"/>
            <a:ext cx="12877800" cy="705321"/>
          </a:xfrm>
          <a:prstGeom prst="rect">
            <a:avLst/>
          </a:prstGeom>
        </p:spPr>
        <p:txBody>
          <a:bodyPr wrap="square" lIns="0" tIns="0" rIns="0" bIns="0" rtlCol="0" anchor="t">
            <a:spAutoFit/>
          </a:bodyPr>
          <a:lstStyle/>
          <a:p>
            <a:pPr marL="0" lvl="0" indent="0" algn="l">
              <a:lnSpc>
                <a:spcPts val="5508"/>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pic>
        <p:nvPicPr>
          <p:cNvPr id="6" name="Picture 5">
            <a:extLst>
              <a:ext uri="{FF2B5EF4-FFF2-40B4-BE49-F238E27FC236}">
                <a16:creationId xmlns:a16="http://schemas.microsoft.com/office/drawing/2014/main" id="{43CDEA7A-1CC2-6979-C523-EBF592E6E1ED}"/>
              </a:ext>
            </a:extLst>
          </p:cNvPr>
          <p:cNvPicPr>
            <a:picLocks noChangeAspect="1"/>
          </p:cNvPicPr>
          <p:nvPr/>
        </p:nvPicPr>
        <p:blipFill>
          <a:blip r:embed="rId5"/>
          <a:stretch>
            <a:fillRect/>
          </a:stretch>
        </p:blipFill>
        <p:spPr>
          <a:xfrm>
            <a:off x="4774404" y="932847"/>
            <a:ext cx="8739191" cy="6519714"/>
          </a:xfrm>
          <a:prstGeom prst="rect">
            <a:avLst/>
          </a:prstGeom>
        </p:spPr>
      </p:pic>
      <p:sp>
        <p:nvSpPr>
          <p:cNvPr id="8" name="TextBox 7">
            <a:extLst>
              <a:ext uri="{FF2B5EF4-FFF2-40B4-BE49-F238E27FC236}">
                <a16:creationId xmlns:a16="http://schemas.microsoft.com/office/drawing/2014/main" id="{C3D396AC-B28E-CC43-2C7F-334F81DD5610}"/>
              </a:ext>
            </a:extLst>
          </p:cNvPr>
          <p:cNvSpPr txBox="1"/>
          <p:nvPr/>
        </p:nvSpPr>
        <p:spPr>
          <a:xfrm>
            <a:off x="1866897" y="7632482"/>
            <a:ext cx="14554200" cy="1131848"/>
          </a:xfrm>
          <a:prstGeom prst="rect">
            <a:avLst/>
          </a:prstGeom>
          <a:noFill/>
        </p:spPr>
        <p:txBody>
          <a:bodyPr wrap="square" rtlCol="0">
            <a:spAutoFit/>
          </a:bodyPr>
          <a:lstStyle/>
          <a:p>
            <a:pPr>
              <a:lnSpc>
                <a:spcPct val="150000"/>
              </a:lnSpc>
            </a:pPr>
            <a:r>
              <a:rPr lang="en-US" sz="2400" dirty="0">
                <a:latin typeface="Arial (Body)"/>
              </a:rPr>
              <a:t>The vast majority is Imported, accounting for over 17,500 entries. This imbalance suggests a strong reliance on imported goods in the dataset.</a:t>
            </a:r>
            <a:endParaRPr lang="en-001" sz="2400" dirty="0">
              <a:latin typeface="Arial (Body)"/>
            </a:endParaRPr>
          </a:p>
        </p:txBody>
      </p:sp>
    </p:spTree>
    <p:extLst>
      <p:ext uri="{BB962C8B-B14F-4D97-AF65-F5344CB8AC3E}">
        <p14:creationId xmlns:p14="http://schemas.microsoft.com/office/powerpoint/2010/main" val="1554456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80237-4D73-3556-9619-32C7277F96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1C5B0B-1452-9C96-E9CD-4832C0CA8368}"/>
              </a:ext>
            </a:extLst>
          </p:cNvPr>
          <p:cNvSpPr/>
          <p:nvPr/>
        </p:nvSpPr>
        <p:spPr>
          <a:xfrm rot="-741151">
            <a:off x="-888644"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endParaRPr lang="vi-VN"/>
          </a:p>
        </p:txBody>
      </p:sp>
      <p:sp>
        <p:nvSpPr>
          <p:cNvPr id="18" name="Freeform 18">
            <a:extLst>
              <a:ext uri="{FF2B5EF4-FFF2-40B4-BE49-F238E27FC236}">
                <a16:creationId xmlns:a16="http://schemas.microsoft.com/office/drawing/2014/main" id="{113E57D4-9218-6836-2B8D-B32BD7A1D34E}"/>
              </a:ext>
            </a:extLst>
          </p:cNvPr>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19" name="TextBox 6">
            <a:extLst>
              <a:ext uri="{FF2B5EF4-FFF2-40B4-BE49-F238E27FC236}">
                <a16:creationId xmlns:a16="http://schemas.microsoft.com/office/drawing/2014/main" id="{67E33993-A890-BCD9-15CD-E1DFC0ACCC22}"/>
              </a:ext>
            </a:extLst>
          </p:cNvPr>
          <p:cNvSpPr txBox="1"/>
          <p:nvPr/>
        </p:nvSpPr>
        <p:spPr>
          <a:xfrm>
            <a:off x="381000" y="263351"/>
            <a:ext cx="12877800" cy="705321"/>
          </a:xfrm>
          <a:prstGeom prst="rect">
            <a:avLst/>
          </a:prstGeom>
        </p:spPr>
        <p:txBody>
          <a:bodyPr wrap="square" lIns="0" tIns="0" rIns="0" bIns="0" rtlCol="0" anchor="t">
            <a:spAutoFit/>
          </a:bodyPr>
          <a:lstStyle/>
          <a:p>
            <a:pPr marL="0" lvl="0" indent="0" algn="l">
              <a:lnSpc>
                <a:spcPts val="5508"/>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pic>
        <p:nvPicPr>
          <p:cNvPr id="4" name="Picture 3">
            <a:extLst>
              <a:ext uri="{FF2B5EF4-FFF2-40B4-BE49-F238E27FC236}">
                <a16:creationId xmlns:a16="http://schemas.microsoft.com/office/drawing/2014/main" id="{A658F291-F498-B8EA-C36F-3A83EAFEC3CA}"/>
              </a:ext>
            </a:extLst>
          </p:cNvPr>
          <p:cNvPicPr>
            <a:picLocks noChangeAspect="1"/>
          </p:cNvPicPr>
          <p:nvPr/>
        </p:nvPicPr>
        <p:blipFill>
          <a:blip r:embed="rId5"/>
          <a:stretch>
            <a:fillRect/>
          </a:stretch>
        </p:blipFill>
        <p:spPr>
          <a:xfrm>
            <a:off x="3290886" y="1035205"/>
            <a:ext cx="11706225" cy="5743575"/>
          </a:xfrm>
          <a:prstGeom prst="rect">
            <a:avLst/>
          </a:prstGeom>
        </p:spPr>
      </p:pic>
      <p:sp>
        <p:nvSpPr>
          <p:cNvPr id="5" name="TextBox 4">
            <a:extLst>
              <a:ext uri="{FF2B5EF4-FFF2-40B4-BE49-F238E27FC236}">
                <a16:creationId xmlns:a16="http://schemas.microsoft.com/office/drawing/2014/main" id="{DB28DECA-7640-40E8-81CD-138DFAA5305C}"/>
              </a:ext>
            </a:extLst>
          </p:cNvPr>
          <p:cNvSpPr txBox="1"/>
          <p:nvPr/>
        </p:nvSpPr>
        <p:spPr>
          <a:xfrm>
            <a:off x="1828800" y="7658100"/>
            <a:ext cx="15240000" cy="1685846"/>
          </a:xfrm>
          <a:prstGeom prst="rect">
            <a:avLst/>
          </a:prstGeom>
          <a:noFill/>
        </p:spPr>
        <p:txBody>
          <a:bodyPr wrap="square" rtlCol="0">
            <a:spAutoFit/>
          </a:bodyPr>
          <a:lstStyle/>
          <a:p>
            <a:pPr>
              <a:lnSpc>
                <a:spcPct val="150000"/>
              </a:lnSpc>
            </a:pPr>
            <a:r>
              <a:rPr lang="en-US" sz="2400" dirty="0">
                <a:latin typeface="Arial (Body)"/>
              </a:rPr>
              <a:t>The bar chart illustrates the prevalence of various care instructions, expressed as percentages. "Machine Wash" dominates, accounting for approximately 80% of the total, indicating its widespread preference or recommendation.</a:t>
            </a:r>
            <a:endParaRPr lang="en-001" sz="2400" dirty="0">
              <a:latin typeface="Arial (Body)"/>
            </a:endParaRPr>
          </a:p>
        </p:txBody>
      </p:sp>
    </p:spTree>
    <p:extLst>
      <p:ext uri="{BB962C8B-B14F-4D97-AF65-F5344CB8AC3E}">
        <p14:creationId xmlns:p14="http://schemas.microsoft.com/office/powerpoint/2010/main" val="180003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1CBBB-AFCD-C93D-A64B-12599CDB9E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0C0A70A-2AD3-BD6F-B30F-F409A39C0D26}"/>
              </a:ext>
            </a:extLst>
          </p:cNvPr>
          <p:cNvSpPr/>
          <p:nvPr/>
        </p:nvSpPr>
        <p:spPr>
          <a:xfrm rot="-741151">
            <a:off x="-888644"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endParaRPr lang="vi-VN"/>
          </a:p>
        </p:txBody>
      </p:sp>
      <p:sp>
        <p:nvSpPr>
          <p:cNvPr id="18" name="Freeform 18">
            <a:extLst>
              <a:ext uri="{FF2B5EF4-FFF2-40B4-BE49-F238E27FC236}">
                <a16:creationId xmlns:a16="http://schemas.microsoft.com/office/drawing/2014/main" id="{3E4D4D78-8AEA-16AD-E8BA-239414BCDE8D}"/>
              </a:ext>
            </a:extLst>
          </p:cNvPr>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19" name="TextBox 6">
            <a:extLst>
              <a:ext uri="{FF2B5EF4-FFF2-40B4-BE49-F238E27FC236}">
                <a16:creationId xmlns:a16="http://schemas.microsoft.com/office/drawing/2014/main" id="{36343E2D-532A-A18D-2F3C-4BE2E8052FBC}"/>
              </a:ext>
            </a:extLst>
          </p:cNvPr>
          <p:cNvSpPr txBox="1"/>
          <p:nvPr/>
        </p:nvSpPr>
        <p:spPr>
          <a:xfrm>
            <a:off x="381000" y="263351"/>
            <a:ext cx="12877800" cy="705321"/>
          </a:xfrm>
          <a:prstGeom prst="rect">
            <a:avLst/>
          </a:prstGeom>
        </p:spPr>
        <p:txBody>
          <a:bodyPr wrap="square" lIns="0" tIns="0" rIns="0" bIns="0" rtlCol="0" anchor="t">
            <a:spAutoFit/>
          </a:bodyPr>
          <a:lstStyle/>
          <a:p>
            <a:pPr marL="0" lvl="0" indent="0" algn="l">
              <a:lnSpc>
                <a:spcPts val="5508"/>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sp>
        <p:nvSpPr>
          <p:cNvPr id="5" name="TextBox 4">
            <a:extLst>
              <a:ext uri="{FF2B5EF4-FFF2-40B4-BE49-F238E27FC236}">
                <a16:creationId xmlns:a16="http://schemas.microsoft.com/office/drawing/2014/main" id="{AD7E195D-A0D2-3E89-7CC3-793D039E93EC}"/>
              </a:ext>
            </a:extLst>
          </p:cNvPr>
          <p:cNvSpPr txBox="1"/>
          <p:nvPr/>
        </p:nvSpPr>
        <p:spPr>
          <a:xfrm>
            <a:off x="1828800" y="7658100"/>
            <a:ext cx="15240000" cy="1685846"/>
          </a:xfrm>
          <a:prstGeom prst="rect">
            <a:avLst/>
          </a:prstGeom>
          <a:noFill/>
        </p:spPr>
        <p:txBody>
          <a:bodyPr wrap="square" rtlCol="0">
            <a:spAutoFit/>
          </a:bodyPr>
          <a:lstStyle/>
          <a:p>
            <a:pPr>
              <a:lnSpc>
                <a:spcPct val="150000"/>
              </a:lnSpc>
            </a:pPr>
            <a:r>
              <a:rPr lang="en-US" sz="2400" dirty="0">
                <a:latin typeface="Arial (Body)"/>
              </a:rPr>
              <a:t>”Pull on” is the dominant closure type, representing nearly 60% of the total, indicating its popularity for ease of use and simplicity. Other closures, such as ”Zipper” and ”Button,” are moderately represented, each accounting for around 10% of the garments</a:t>
            </a:r>
            <a:endParaRPr lang="en-001" sz="2400" dirty="0">
              <a:latin typeface="Arial (Body)"/>
            </a:endParaRPr>
          </a:p>
        </p:txBody>
      </p:sp>
      <p:pic>
        <p:nvPicPr>
          <p:cNvPr id="3" name="Picture 2">
            <a:extLst>
              <a:ext uri="{FF2B5EF4-FFF2-40B4-BE49-F238E27FC236}">
                <a16:creationId xmlns:a16="http://schemas.microsoft.com/office/drawing/2014/main" id="{3CAF837E-F581-82B5-0121-D4802652BDEF}"/>
              </a:ext>
            </a:extLst>
          </p:cNvPr>
          <p:cNvPicPr>
            <a:picLocks noChangeAspect="1"/>
          </p:cNvPicPr>
          <p:nvPr/>
        </p:nvPicPr>
        <p:blipFill>
          <a:blip r:embed="rId5"/>
          <a:stretch>
            <a:fillRect/>
          </a:stretch>
        </p:blipFill>
        <p:spPr>
          <a:xfrm>
            <a:off x="3702325" y="1428571"/>
            <a:ext cx="10883348" cy="5391329"/>
          </a:xfrm>
          <a:prstGeom prst="rect">
            <a:avLst/>
          </a:prstGeom>
        </p:spPr>
      </p:pic>
    </p:spTree>
    <p:extLst>
      <p:ext uri="{BB962C8B-B14F-4D97-AF65-F5344CB8AC3E}">
        <p14:creationId xmlns:p14="http://schemas.microsoft.com/office/powerpoint/2010/main" val="2591664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AEBA8-C572-8986-EFE0-3AADE849D73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17929DC-2AAA-4FF2-C4AD-847117E1A105}"/>
              </a:ext>
            </a:extLst>
          </p:cNvPr>
          <p:cNvSpPr/>
          <p:nvPr/>
        </p:nvSpPr>
        <p:spPr>
          <a:xfrm rot="-741151">
            <a:off x="-888644"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endParaRPr lang="vi-VN"/>
          </a:p>
        </p:txBody>
      </p:sp>
      <p:sp>
        <p:nvSpPr>
          <p:cNvPr id="18" name="Freeform 18">
            <a:extLst>
              <a:ext uri="{FF2B5EF4-FFF2-40B4-BE49-F238E27FC236}">
                <a16:creationId xmlns:a16="http://schemas.microsoft.com/office/drawing/2014/main" id="{1B8E1698-A288-10B8-D9B9-E085D1C6A0E3}"/>
              </a:ext>
            </a:extLst>
          </p:cNvPr>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19" name="TextBox 6">
            <a:extLst>
              <a:ext uri="{FF2B5EF4-FFF2-40B4-BE49-F238E27FC236}">
                <a16:creationId xmlns:a16="http://schemas.microsoft.com/office/drawing/2014/main" id="{6C608CBA-44B6-0AE6-79A8-D1524FDD415D}"/>
              </a:ext>
            </a:extLst>
          </p:cNvPr>
          <p:cNvSpPr txBox="1"/>
          <p:nvPr/>
        </p:nvSpPr>
        <p:spPr>
          <a:xfrm>
            <a:off x="381000" y="263351"/>
            <a:ext cx="12877800" cy="705321"/>
          </a:xfrm>
          <a:prstGeom prst="rect">
            <a:avLst/>
          </a:prstGeom>
        </p:spPr>
        <p:txBody>
          <a:bodyPr wrap="square" lIns="0" tIns="0" rIns="0" bIns="0" rtlCol="0" anchor="t">
            <a:spAutoFit/>
          </a:bodyPr>
          <a:lstStyle/>
          <a:p>
            <a:pPr marL="0" lvl="0" indent="0" algn="l">
              <a:lnSpc>
                <a:spcPts val="5508"/>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pic>
        <p:nvPicPr>
          <p:cNvPr id="4" name="Picture 3">
            <a:extLst>
              <a:ext uri="{FF2B5EF4-FFF2-40B4-BE49-F238E27FC236}">
                <a16:creationId xmlns:a16="http://schemas.microsoft.com/office/drawing/2014/main" id="{5D3DDA03-78C1-8F27-7834-00425F5B0118}"/>
              </a:ext>
            </a:extLst>
          </p:cNvPr>
          <p:cNvPicPr>
            <a:picLocks noChangeAspect="1"/>
          </p:cNvPicPr>
          <p:nvPr/>
        </p:nvPicPr>
        <p:blipFill>
          <a:blip r:embed="rId5"/>
          <a:stretch>
            <a:fillRect/>
          </a:stretch>
        </p:blipFill>
        <p:spPr>
          <a:xfrm>
            <a:off x="380999" y="1257300"/>
            <a:ext cx="9720009" cy="4504235"/>
          </a:xfrm>
          <a:prstGeom prst="rect">
            <a:avLst/>
          </a:prstGeom>
        </p:spPr>
      </p:pic>
      <p:pic>
        <p:nvPicPr>
          <p:cNvPr id="6" name="Picture 5">
            <a:extLst>
              <a:ext uri="{FF2B5EF4-FFF2-40B4-BE49-F238E27FC236}">
                <a16:creationId xmlns:a16="http://schemas.microsoft.com/office/drawing/2014/main" id="{913E095E-9DCD-505F-A432-02810572EF31}"/>
              </a:ext>
            </a:extLst>
          </p:cNvPr>
          <p:cNvPicPr>
            <a:picLocks noChangeAspect="1"/>
          </p:cNvPicPr>
          <p:nvPr/>
        </p:nvPicPr>
        <p:blipFill>
          <a:blip r:embed="rId6"/>
          <a:stretch>
            <a:fillRect/>
          </a:stretch>
        </p:blipFill>
        <p:spPr>
          <a:xfrm>
            <a:off x="381000" y="5387637"/>
            <a:ext cx="9720008" cy="4432974"/>
          </a:xfrm>
          <a:prstGeom prst="rect">
            <a:avLst/>
          </a:prstGeom>
        </p:spPr>
      </p:pic>
      <p:sp>
        <p:nvSpPr>
          <p:cNvPr id="7" name="TextBox 6">
            <a:extLst>
              <a:ext uri="{FF2B5EF4-FFF2-40B4-BE49-F238E27FC236}">
                <a16:creationId xmlns:a16="http://schemas.microsoft.com/office/drawing/2014/main" id="{75562F96-7B9A-93DD-C025-D687929A3104}"/>
              </a:ext>
            </a:extLst>
          </p:cNvPr>
          <p:cNvSpPr txBox="1"/>
          <p:nvPr/>
        </p:nvSpPr>
        <p:spPr>
          <a:xfrm>
            <a:off x="11447544" y="3435340"/>
            <a:ext cx="5715000" cy="5009833"/>
          </a:xfrm>
          <a:prstGeom prst="rect">
            <a:avLst/>
          </a:prstGeom>
          <a:noFill/>
        </p:spPr>
        <p:txBody>
          <a:bodyPr wrap="square" rtlCol="0">
            <a:spAutoFit/>
          </a:bodyPr>
          <a:lstStyle/>
          <a:p>
            <a:pPr marL="285750" indent="-285750">
              <a:lnSpc>
                <a:spcPct val="150000"/>
              </a:lnSpc>
              <a:buFontTx/>
              <a:buChar char="-"/>
            </a:pPr>
            <a:r>
              <a:rPr lang="en-US" sz="2400" dirty="0">
                <a:latin typeface="Arial (Body)"/>
              </a:rPr>
              <a:t>Polyester stands out as the most common fabric, with over 10,000 products, exceeding the frequency of other materials.</a:t>
            </a:r>
          </a:p>
          <a:p>
            <a:pPr marL="285750" indent="-285750">
              <a:lnSpc>
                <a:spcPct val="150000"/>
              </a:lnSpc>
              <a:buFontTx/>
              <a:buChar char="-"/>
            </a:pPr>
            <a:r>
              <a:rPr lang="en-US" sz="2400" dirty="0">
                <a:latin typeface="Arial (Body)"/>
              </a:rPr>
              <a:t>Among the top 10 fabric blends, Polyester (100%) stands out as the most common , with over 4,000 products, followed by Polyester (95%) and Spandex (5%).</a:t>
            </a:r>
            <a:endParaRPr lang="en-001" sz="2400" dirty="0">
              <a:latin typeface="Arial (Body)"/>
            </a:endParaRPr>
          </a:p>
        </p:txBody>
      </p:sp>
    </p:spTree>
    <p:extLst>
      <p:ext uri="{BB962C8B-B14F-4D97-AF65-F5344CB8AC3E}">
        <p14:creationId xmlns:p14="http://schemas.microsoft.com/office/powerpoint/2010/main" val="2990563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C215F-4183-93CC-3D8F-2C50D7F67DD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DB3A77-4B79-E328-4819-EDC66E5FC459}"/>
              </a:ext>
            </a:extLst>
          </p:cNvPr>
          <p:cNvSpPr/>
          <p:nvPr/>
        </p:nvSpPr>
        <p:spPr>
          <a:xfrm rot="-741151">
            <a:off x="-888644" y="-1837067"/>
            <a:ext cx="20065287" cy="13961134"/>
          </a:xfrm>
          <a:custGeom>
            <a:avLst/>
            <a:gdLst/>
            <a:ahLst/>
            <a:cxnLst/>
            <a:rect l="l" t="t" r="r" b="b"/>
            <a:pathLst>
              <a:path w="20065287" h="13961134">
                <a:moveTo>
                  <a:pt x="2200657" y="0"/>
                </a:moveTo>
                <a:lnTo>
                  <a:pt x="20065288" y="3912280"/>
                </a:lnTo>
                <a:lnTo>
                  <a:pt x="17864631" y="13961134"/>
                </a:lnTo>
                <a:lnTo>
                  <a:pt x="0" y="10048854"/>
                </a:lnTo>
                <a:lnTo>
                  <a:pt x="2200657" y="0"/>
                </a:lnTo>
                <a:close/>
              </a:path>
            </a:pathLst>
          </a:custGeom>
          <a:blipFill>
            <a:blip r:embed="rId2"/>
            <a:stretch>
              <a:fillRect l="-1241" r="-8451" b="-11342"/>
            </a:stretch>
          </a:blipFill>
        </p:spPr>
        <p:txBody>
          <a:bodyPr/>
          <a:lstStyle/>
          <a:p>
            <a:r>
              <a:rPr lang="en-US" dirty="0"/>
              <a:t> </a:t>
            </a:r>
            <a:endParaRPr lang="vi-VN" dirty="0"/>
          </a:p>
        </p:txBody>
      </p:sp>
      <p:sp>
        <p:nvSpPr>
          <p:cNvPr id="18" name="Freeform 18">
            <a:extLst>
              <a:ext uri="{FF2B5EF4-FFF2-40B4-BE49-F238E27FC236}">
                <a16:creationId xmlns:a16="http://schemas.microsoft.com/office/drawing/2014/main" id="{046612C7-8F30-89B9-2E32-C2C91CAC468D}"/>
              </a:ext>
            </a:extLst>
          </p:cNvPr>
          <p:cNvSpPr/>
          <p:nvPr/>
        </p:nvSpPr>
        <p:spPr>
          <a:xfrm rot="2871075">
            <a:off x="15350015" y="-2421040"/>
            <a:ext cx="5078392" cy="5072044"/>
          </a:xfrm>
          <a:custGeom>
            <a:avLst/>
            <a:gdLst/>
            <a:ahLst/>
            <a:cxnLst/>
            <a:rect l="l" t="t" r="r" b="b"/>
            <a:pathLst>
              <a:path w="5078392" h="5072044">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19" name="TextBox 6">
            <a:extLst>
              <a:ext uri="{FF2B5EF4-FFF2-40B4-BE49-F238E27FC236}">
                <a16:creationId xmlns:a16="http://schemas.microsoft.com/office/drawing/2014/main" id="{7C5A817A-A65B-B7FD-F60B-EBA2F82C0639}"/>
              </a:ext>
            </a:extLst>
          </p:cNvPr>
          <p:cNvSpPr txBox="1"/>
          <p:nvPr/>
        </p:nvSpPr>
        <p:spPr>
          <a:xfrm>
            <a:off x="381000" y="263351"/>
            <a:ext cx="12877800" cy="705321"/>
          </a:xfrm>
          <a:prstGeom prst="rect">
            <a:avLst/>
          </a:prstGeom>
        </p:spPr>
        <p:txBody>
          <a:bodyPr wrap="square" lIns="0" tIns="0" rIns="0" bIns="0" rtlCol="0" anchor="t">
            <a:spAutoFit/>
          </a:bodyPr>
          <a:lstStyle/>
          <a:p>
            <a:pPr marL="0" lvl="0" indent="0" algn="l">
              <a:lnSpc>
                <a:spcPts val="5508"/>
              </a:lnSpc>
              <a:spcBef>
                <a:spcPct val="0"/>
              </a:spcBef>
            </a:pPr>
            <a:r>
              <a:rPr lang="en-US" sz="4800" b="1">
                <a:solidFill>
                  <a:srgbClr val="004CCF"/>
                </a:solidFill>
                <a:latin typeface="Aileron Ultra-Bold"/>
                <a:ea typeface="Aileron Ultra-Bold"/>
                <a:cs typeface="Aileron Ultra-Bold"/>
                <a:sym typeface="Aileron Ultra-Bold"/>
              </a:rPr>
              <a:t>Exploratory Data Analysis</a:t>
            </a:r>
          </a:p>
        </p:txBody>
      </p:sp>
      <p:pic>
        <p:nvPicPr>
          <p:cNvPr id="4" name="Picture 3">
            <a:extLst>
              <a:ext uri="{FF2B5EF4-FFF2-40B4-BE49-F238E27FC236}">
                <a16:creationId xmlns:a16="http://schemas.microsoft.com/office/drawing/2014/main" id="{ECE1A1E9-197B-5A15-6070-91FFD2746215}"/>
              </a:ext>
            </a:extLst>
          </p:cNvPr>
          <p:cNvPicPr>
            <a:picLocks noChangeAspect="1"/>
          </p:cNvPicPr>
          <p:nvPr/>
        </p:nvPicPr>
        <p:blipFill>
          <a:blip r:embed="rId5"/>
          <a:stretch>
            <a:fillRect/>
          </a:stretch>
        </p:blipFill>
        <p:spPr>
          <a:xfrm>
            <a:off x="4357686" y="968672"/>
            <a:ext cx="9572625" cy="5667375"/>
          </a:xfrm>
          <a:prstGeom prst="rect">
            <a:avLst/>
          </a:prstGeom>
        </p:spPr>
      </p:pic>
      <p:sp>
        <p:nvSpPr>
          <p:cNvPr id="5" name="TextBox 4">
            <a:extLst>
              <a:ext uri="{FF2B5EF4-FFF2-40B4-BE49-F238E27FC236}">
                <a16:creationId xmlns:a16="http://schemas.microsoft.com/office/drawing/2014/main" id="{D2BCD530-96F0-3334-4BF0-7B431AA34A0A}"/>
              </a:ext>
            </a:extLst>
          </p:cNvPr>
          <p:cNvSpPr txBox="1"/>
          <p:nvPr/>
        </p:nvSpPr>
        <p:spPr>
          <a:xfrm>
            <a:off x="2488211" y="6587628"/>
            <a:ext cx="13208989" cy="2239844"/>
          </a:xfrm>
          <a:prstGeom prst="rect">
            <a:avLst/>
          </a:prstGeom>
          <a:noFill/>
        </p:spPr>
        <p:txBody>
          <a:bodyPr wrap="square" rtlCol="0">
            <a:spAutoFit/>
          </a:bodyPr>
          <a:lstStyle/>
          <a:p>
            <a:pPr>
              <a:lnSpc>
                <a:spcPct val="150000"/>
              </a:lnSpc>
            </a:pPr>
            <a:r>
              <a:rPr lang="en-US" sz="2400" dirty="0">
                <a:latin typeface="Arial (Body)"/>
              </a:rPr>
              <a:t>This bar chart illustrates the percentage distribution of care instructions for various dominant fabric types, including Acrylic, Cotton, Leather, Linen, Modal, Nylon, Polyester, Rayon, and Spandex. The care instructions are categorized into Machine Wash, Hand Wash, Do Not Bleach, and Tumble Dry.</a:t>
            </a:r>
            <a:endParaRPr lang="en-001" sz="2400" dirty="0">
              <a:latin typeface="Arial (Body)"/>
            </a:endParaRPr>
          </a:p>
        </p:txBody>
      </p:sp>
    </p:spTree>
    <p:extLst>
      <p:ext uri="{BB962C8B-B14F-4D97-AF65-F5344CB8AC3E}">
        <p14:creationId xmlns:p14="http://schemas.microsoft.com/office/powerpoint/2010/main" val="423415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F4693-E977-726E-3368-7069C9A89F9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8BA7A62-E3BA-8123-35DA-98919DB67F4E}"/>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A61BAC84-8069-3998-2DE6-AC10DF10318B}"/>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Models : Decision Tree</a:t>
            </a:r>
          </a:p>
        </p:txBody>
      </p:sp>
      <p:sp>
        <p:nvSpPr>
          <p:cNvPr id="4" name="TextBox 3">
            <a:extLst>
              <a:ext uri="{FF2B5EF4-FFF2-40B4-BE49-F238E27FC236}">
                <a16:creationId xmlns:a16="http://schemas.microsoft.com/office/drawing/2014/main" id="{08B107D5-812A-987B-7EB1-8F12E5874173}"/>
              </a:ext>
            </a:extLst>
          </p:cNvPr>
          <p:cNvSpPr txBox="1"/>
          <p:nvPr/>
        </p:nvSpPr>
        <p:spPr>
          <a:xfrm>
            <a:off x="1905000" y="1790700"/>
            <a:ext cx="14478000" cy="2239844"/>
          </a:xfrm>
          <a:prstGeom prst="rect">
            <a:avLst/>
          </a:prstGeom>
          <a:noFill/>
        </p:spPr>
        <p:txBody>
          <a:bodyPr wrap="square" rtlCol="0">
            <a:spAutoFit/>
          </a:bodyPr>
          <a:lstStyle/>
          <a:p>
            <a:pPr>
              <a:lnSpc>
                <a:spcPct val="150000"/>
              </a:lnSpc>
            </a:pPr>
            <a:r>
              <a:rPr lang="en-GB" sz="2400" dirty="0">
                <a:latin typeface="Arial" panose="020B0604020202020204" pitchFamily="34" charset="0"/>
                <a:cs typeface="Arial" panose="020B0604020202020204" pitchFamily="34" charset="0"/>
              </a:rPr>
              <a:t>Decision Tree is a supervised machine learning algorithm. It works by splitting the</a:t>
            </a:r>
          </a:p>
          <a:p>
            <a:pPr>
              <a:lnSpc>
                <a:spcPct val="150000"/>
              </a:lnSpc>
            </a:pPr>
            <a:r>
              <a:rPr lang="en-GB" sz="2400" dirty="0">
                <a:latin typeface="Arial" panose="020B0604020202020204" pitchFamily="34" charset="0"/>
                <a:cs typeface="Arial" panose="020B0604020202020204" pitchFamily="34" charset="0"/>
              </a:rPr>
              <a:t>dataset into subsets based on the feature that best separates the data at each node.</a:t>
            </a:r>
          </a:p>
          <a:p>
            <a:pPr>
              <a:lnSpc>
                <a:spcPct val="150000"/>
              </a:lnSpc>
            </a:pPr>
            <a:r>
              <a:rPr lang="en-GB" sz="2400" dirty="0">
                <a:latin typeface="Arial" panose="020B0604020202020204" pitchFamily="34" charset="0"/>
                <a:cs typeface="Arial" panose="020B0604020202020204" pitchFamily="34" charset="0"/>
              </a:rPr>
              <a:t>The tree structure consists of internal nodes representing feature tests and leaf nodes</a:t>
            </a:r>
          </a:p>
          <a:p>
            <a:pPr>
              <a:lnSpc>
                <a:spcPct val="150000"/>
              </a:lnSpc>
            </a:pPr>
            <a:r>
              <a:rPr lang="en-GB" sz="2400" dirty="0">
                <a:latin typeface="Arial" panose="020B0604020202020204" pitchFamily="34" charset="0"/>
                <a:cs typeface="Arial" panose="020B0604020202020204" pitchFamily="34" charset="0"/>
              </a:rPr>
              <a:t>representing the final prediction.</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6430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21AE6-D96D-6146-CCFB-1A47F1D67CC0}"/>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8A03622-5CD1-635C-ECD9-8F1F0D533C30}"/>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9BE11DD9-9908-049B-1C49-FC8A7E3988A9}"/>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Models : Decision Tree</a:t>
            </a:r>
          </a:p>
        </p:txBody>
      </p:sp>
      <p:pic>
        <p:nvPicPr>
          <p:cNvPr id="2" name="Picture 1">
            <a:extLst>
              <a:ext uri="{FF2B5EF4-FFF2-40B4-BE49-F238E27FC236}">
                <a16:creationId xmlns:a16="http://schemas.microsoft.com/office/drawing/2014/main" id="{3990C471-DB28-40A2-BA40-910354B758E9}"/>
              </a:ext>
            </a:extLst>
          </p:cNvPr>
          <p:cNvPicPr>
            <a:picLocks noChangeAspect="1"/>
          </p:cNvPicPr>
          <p:nvPr/>
        </p:nvPicPr>
        <p:blipFill>
          <a:blip r:embed="rId4"/>
          <a:stretch>
            <a:fillRect/>
          </a:stretch>
        </p:blipFill>
        <p:spPr>
          <a:xfrm>
            <a:off x="4016375" y="955848"/>
            <a:ext cx="10255250" cy="5643990"/>
          </a:xfrm>
          <a:prstGeom prst="rect">
            <a:avLst/>
          </a:prstGeom>
        </p:spPr>
      </p:pic>
      <p:sp>
        <p:nvSpPr>
          <p:cNvPr id="4" name="TextBox 3">
            <a:extLst>
              <a:ext uri="{FF2B5EF4-FFF2-40B4-BE49-F238E27FC236}">
                <a16:creationId xmlns:a16="http://schemas.microsoft.com/office/drawing/2014/main" id="{7906FEF1-FE20-F56C-E985-E91F5C02C3D5}"/>
              </a:ext>
            </a:extLst>
          </p:cNvPr>
          <p:cNvSpPr txBox="1"/>
          <p:nvPr/>
        </p:nvSpPr>
        <p:spPr>
          <a:xfrm>
            <a:off x="2438400" y="6819900"/>
            <a:ext cx="14478000" cy="1131848"/>
          </a:xfrm>
          <a:prstGeom prst="rect">
            <a:avLst/>
          </a:prstGeom>
          <a:noFill/>
        </p:spPr>
        <p:txBody>
          <a:bodyPr wrap="square" rtlCol="0">
            <a:spAutoFit/>
          </a:bodyPr>
          <a:lstStyle/>
          <a:p>
            <a:pPr>
              <a:lnSpc>
                <a:spcPct val="150000"/>
              </a:lnSpc>
            </a:pPr>
            <a:r>
              <a:rPr lang="en-GB" sz="2400" dirty="0">
                <a:latin typeface="Arial" panose="020B0604020202020204" pitchFamily="34" charset="0"/>
                <a:cs typeface="Arial" panose="020B0604020202020204" pitchFamily="34" charset="0"/>
              </a:rPr>
              <a:t>The analysis revealed that R2 scores improve gradually and start to become more inconsistent from depth 20 . </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3229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C7EA3-AC15-5D89-FC31-8BE3B2FD03B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6983821-03A2-A8D2-ECD1-E02A7740EBAC}"/>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6358505F-A0C5-1B68-6A2A-98179CE7B105}"/>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Models : Random Forest</a:t>
            </a:r>
          </a:p>
        </p:txBody>
      </p:sp>
      <p:sp>
        <p:nvSpPr>
          <p:cNvPr id="4" name="TextBox 3">
            <a:extLst>
              <a:ext uri="{FF2B5EF4-FFF2-40B4-BE49-F238E27FC236}">
                <a16:creationId xmlns:a16="http://schemas.microsoft.com/office/drawing/2014/main" id="{1363FE0A-74C1-2738-DC64-11B8C68294A3}"/>
              </a:ext>
            </a:extLst>
          </p:cNvPr>
          <p:cNvSpPr txBox="1"/>
          <p:nvPr/>
        </p:nvSpPr>
        <p:spPr>
          <a:xfrm>
            <a:off x="1447800" y="2019300"/>
            <a:ext cx="13068300" cy="2793842"/>
          </a:xfrm>
          <a:prstGeom prst="rect">
            <a:avLst/>
          </a:prstGeom>
          <a:noFill/>
        </p:spPr>
        <p:txBody>
          <a:bodyPr wrap="square" rtlCol="0">
            <a:spAutoFit/>
          </a:bodyPr>
          <a:lstStyle/>
          <a:p>
            <a:pPr>
              <a:lnSpc>
                <a:spcPct val="150000"/>
              </a:lnSpc>
            </a:pPr>
            <a:r>
              <a:rPr lang="en-GB" sz="2400" dirty="0">
                <a:latin typeface="Arial" panose="020B0604020202020204" pitchFamily="34" charset="0"/>
                <a:cs typeface="Arial" panose="020B0604020202020204" pitchFamily="34" charset="0"/>
              </a:rPr>
              <a:t>Random Forest is an ensemble learning algorithm that builds multiple decision trees</a:t>
            </a:r>
          </a:p>
          <a:p>
            <a:pPr>
              <a:lnSpc>
                <a:spcPct val="150000"/>
              </a:lnSpc>
            </a:pPr>
            <a:r>
              <a:rPr lang="en-GB" sz="2400" dirty="0">
                <a:latin typeface="Arial" panose="020B0604020202020204" pitchFamily="34" charset="0"/>
                <a:cs typeface="Arial" panose="020B0604020202020204" pitchFamily="34" charset="0"/>
              </a:rPr>
              <a:t>and combines their predictions to improve accuracy and robustness. Each tree is trained</a:t>
            </a:r>
          </a:p>
          <a:p>
            <a:pPr>
              <a:lnSpc>
                <a:spcPct val="150000"/>
              </a:lnSpc>
            </a:pPr>
            <a:r>
              <a:rPr lang="en-GB" sz="2400" dirty="0">
                <a:latin typeface="Arial" panose="020B0604020202020204" pitchFamily="34" charset="0"/>
                <a:cs typeface="Arial" panose="020B0604020202020204" pitchFamily="34" charset="0"/>
              </a:rPr>
              <a:t>on a random subset of the data, using a technique known as bootstrapping, and at each</a:t>
            </a:r>
          </a:p>
          <a:p>
            <a:pPr>
              <a:lnSpc>
                <a:spcPct val="150000"/>
              </a:lnSpc>
            </a:pPr>
            <a:r>
              <a:rPr lang="en-GB" sz="2400" dirty="0">
                <a:latin typeface="Arial" panose="020B0604020202020204" pitchFamily="34" charset="0"/>
                <a:cs typeface="Arial" panose="020B0604020202020204" pitchFamily="34" charset="0"/>
              </a:rPr>
              <a:t>node, a random subset of features is considered for splitting. This randomization helps to</a:t>
            </a:r>
          </a:p>
          <a:p>
            <a:pPr>
              <a:lnSpc>
                <a:spcPct val="150000"/>
              </a:lnSpc>
            </a:pPr>
            <a:r>
              <a:rPr lang="en-GB" sz="2400" dirty="0">
                <a:latin typeface="Arial" panose="020B0604020202020204" pitchFamily="34" charset="0"/>
                <a:cs typeface="Arial" panose="020B0604020202020204" pitchFamily="34" charset="0"/>
              </a:rPr>
              <a:t>reduce overfitting and increases the model’s generalizability.</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4893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1A8C1-58EE-DCF7-64B6-89A82A3C6B58}"/>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53EF213-60F9-289A-4F74-2E077F6368DE}"/>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F7A88E91-8F8E-B99F-2FCD-7333AD4E699D}"/>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Models : Random Forest</a:t>
            </a:r>
          </a:p>
        </p:txBody>
      </p:sp>
      <p:pic>
        <p:nvPicPr>
          <p:cNvPr id="2" name="Picture 1">
            <a:extLst>
              <a:ext uri="{FF2B5EF4-FFF2-40B4-BE49-F238E27FC236}">
                <a16:creationId xmlns:a16="http://schemas.microsoft.com/office/drawing/2014/main" id="{BFCD5B6C-78B9-9024-1592-262C86EF960D}"/>
              </a:ext>
            </a:extLst>
          </p:cNvPr>
          <p:cNvPicPr>
            <a:picLocks noChangeAspect="1"/>
          </p:cNvPicPr>
          <p:nvPr/>
        </p:nvPicPr>
        <p:blipFill>
          <a:blip r:embed="rId4"/>
          <a:stretch>
            <a:fillRect/>
          </a:stretch>
        </p:blipFill>
        <p:spPr>
          <a:xfrm>
            <a:off x="4041116" y="955848"/>
            <a:ext cx="10205768" cy="5521152"/>
          </a:xfrm>
          <a:prstGeom prst="rect">
            <a:avLst/>
          </a:prstGeom>
        </p:spPr>
      </p:pic>
      <p:sp>
        <p:nvSpPr>
          <p:cNvPr id="4" name="TextBox 3">
            <a:extLst>
              <a:ext uri="{FF2B5EF4-FFF2-40B4-BE49-F238E27FC236}">
                <a16:creationId xmlns:a16="http://schemas.microsoft.com/office/drawing/2014/main" id="{850455ED-691C-D7B5-E233-D50D16EBC691}"/>
              </a:ext>
            </a:extLst>
          </p:cNvPr>
          <p:cNvSpPr txBox="1"/>
          <p:nvPr/>
        </p:nvSpPr>
        <p:spPr>
          <a:xfrm>
            <a:off x="2514600" y="6794976"/>
            <a:ext cx="13068300" cy="1131848"/>
          </a:xfrm>
          <a:prstGeom prst="rect">
            <a:avLst/>
          </a:prstGeom>
          <a:noFill/>
        </p:spPr>
        <p:txBody>
          <a:bodyPr wrap="square" rtlCol="0">
            <a:spAutoFit/>
          </a:bodyPr>
          <a:lstStyle/>
          <a:p>
            <a:pPr>
              <a:lnSpc>
                <a:spcPct val="150000"/>
              </a:lnSpc>
            </a:pPr>
            <a:r>
              <a:rPr lang="en-GB" sz="2400" dirty="0">
                <a:latin typeface="Arial" panose="020B0604020202020204" pitchFamily="34" charset="0"/>
                <a:cs typeface="Arial" panose="020B0604020202020204" pitchFamily="34" charset="0"/>
              </a:rPr>
              <a:t>The model’s performance metrics as max depth increases: the R-squared (R2) score steadily improves, reaching its peak at 20.</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3906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854BE-C9EC-658B-33AD-656094BD417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DD02054-18B4-B6FC-56DF-E75C3B7FB3CC}"/>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87F8995F-6829-8A7F-FBE5-5831F0BB1A93}"/>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Models : </a:t>
            </a:r>
            <a:r>
              <a:rPr lang="en-US" sz="5135" b="1" dirty="0" err="1">
                <a:solidFill>
                  <a:srgbClr val="004CCF"/>
                </a:solidFill>
                <a:latin typeface="Aileron Ultra-Bold"/>
                <a:ea typeface="Aileron Ultra-Bold"/>
                <a:cs typeface="Aileron Ultra-Bold"/>
                <a:sym typeface="Aileron Ultra-Bold"/>
              </a:rPr>
              <a:t>XGBoost</a:t>
            </a:r>
            <a:endParaRPr lang="en-US" sz="5135" b="1" dirty="0">
              <a:solidFill>
                <a:srgbClr val="004CCF"/>
              </a:solidFill>
              <a:latin typeface="Aileron Ultra-Bold"/>
              <a:ea typeface="Aileron Ultra-Bold"/>
              <a:cs typeface="Aileron Ultra-Bold"/>
              <a:sym typeface="Aileron Ultra-Bold"/>
            </a:endParaRPr>
          </a:p>
        </p:txBody>
      </p:sp>
      <p:sp>
        <p:nvSpPr>
          <p:cNvPr id="4" name="TextBox 3">
            <a:extLst>
              <a:ext uri="{FF2B5EF4-FFF2-40B4-BE49-F238E27FC236}">
                <a16:creationId xmlns:a16="http://schemas.microsoft.com/office/drawing/2014/main" id="{91FE3792-EE05-2B24-9CC6-66D6D05E14F3}"/>
              </a:ext>
            </a:extLst>
          </p:cNvPr>
          <p:cNvSpPr txBox="1"/>
          <p:nvPr/>
        </p:nvSpPr>
        <p:spPr>
          <a:xfrm>
            <a:off x="1371600" y="1714500"/>
            <a:ext cx="13106400" cy="2239844"/>
          </a:xfrm>
          <a:prstGeom prst="rect">
            <a:avLst/>
          </a:prstGeom>
          <a:noFill/>
        </p:spPr>
        <p:txBody>
          <a:bodyPr wrap="square" rtlCol="0">
            <a:spAutoFit/>
          </a:bodyPr>
          <a:lstStyle/>
          <a:p>
            <a:pPr>
              <a:lnSpc>
                <a:spcPct val="150000"/>
              </a:lnSpc>
            </a:pPr>
            <a:r>
              <a:rPr lang="en-GB" sz="2400" dirty="0" err="1">
                <a:latin typeface="Arial" panose="020B0604020202020204" pitchFamily="34" charset="0"/>
                <a:cs typeface="Arial" panose="020B0604020202020204" pitchFamily="34" charset="0"/>
              </a:rPr>
              <a:t>XGBoost</a:t>
            </a:r>
            <a:r>
              <a:rPr lang="en-GB" sz="2400" dirty="0">
                <a:latin typeface="Arial" panose="020B0604020202020204" pitchFamily="34" charset="0"/>
                <a:cs typeface="Arial" panose="020B0604020202020204" pitchFamily="34" charset="0"/>
              </a:rPr>
              <a:t> is an advanced implementation of gradient boosting, used for both classification and regression tasks. It builds multiple decision trees sequentially, where each tree attempts to correct the errors made by the previous ones. </a:t>
            </a:r>
            <a:r>
              <a:rPr lang="en-GB" sz="2400" dirty="0" err="1">
                <a:latin typeface="Arial" panose="020B0604020202020204" pitchFamily="34" charset="0"/>
                <a:cs typeface="Arial" panose="020B0604020202020204" pitchFamily="34" charset="0"/>
              </a:rPr>
              <a:t>XGBoost</a:t>
            </a:r>
            <a:r>
              <a:rPr lang="en-GB" sz="2400" dirty="0">
                <a:latin typeface="Arial" panose="020B0604020202020204" pitchFamily="34" charset="0"/>
                <a:cs typeface="Arial" panose="020B0604020202020204" pitchFamily="34" charset="0"/>
              </a:rPr>
              <a:t> includes regularization (L1 and L2) to prevent overfitting and improve model generalization.</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1865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4395" r="-19706" b="-15902"/>
            </a:stretch>
          </a:blipFill>
        </p:spPr>
        <p:txBody>
          <a:bodyPr/>
          <a:lstStyle/>
          <a:p>
            <a:endParaRPr lang="vi-VN"/>
          </a:p>
        </p:txBody>
      </p:sp>
      <p:grpSp>
        <p:nvGrpSpPr>
          <p:cNvPr id="3" name="Group 3"/>
          <p:cNvGrpSpPr/>
          <p:nvPr/>
        </p:nvGrpSpPr>
        <p:grpSpPr>
          <a:xfrm>
            <a:off x="10296773" y="-1878155"/>
            <a:ext cx="10566978" cy="10263177"/>
            <a:chOff x="0" y="0"/>
            <a:chExt cx="14089304" cy="13684236"/>
          </a:xfrm>
        </p:grpSpPr>
        <p:sp>
          <p:nvSpPr>
            <p:cNvPr id="4" name="Freeform 4"/>
            <p:cNvSpPr/>
            <p:nvPr/>
          </p:nvSpPr>
          <p:spPr>
            <a:xfrm rot="5400000" flipH="1">
              <a:off x="202534" y="-202534"/>
              <a:ext cx="13684236" cy="14089304"/>
            </a:xfrm>
            <a:custGeom>
              <a:avLst/>
              <a:gdLst/>
              <a:ahLst/>
              <a:cxnLst/>
              <a:rect l="l" t="t" r="r" b="b"/>
              <a:pathLst>
                <a:path w="13684236" h="14089304">
                  <a:moveTo>
                    <a:pt x="13684236" y="0"/>
                  </a:moveTo>
                  <a:lnTo>
                    <a:pt x="0" y="0"/>
                  </a:lnTo>
                  <a:lnTo>
                    <a:pt x="0" y="14089304"/>
                  </a:lnTo>
                  <a:lnTo>
                    <a:pt x="13684236" y="14089304"/>
                  </a:lnTo>
                  <a:lnTo>
                    <a:pt x="1368423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5" name="Group 5"/>
            <p:cNvGrpSpPr/>
            <p:nvPr/>
          </p:nvGrpSpPr>
          <p:grpSpPr>
            <a:xfrm>
              <a:off x="1882552" y="1516912"/>
              <a:ext cx="10595064" cy="1059506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extLst>
                    <a:ext uri="{837473B0-CC2E-450A-ABE3-18F120FF3D39}">
                      <a1611:picAttrSrcUrl xmlns:a1611="http://schemas.microsoft.com/office/drawing/2016/11/main" r:id="rId6"/>
                    </a:ext>
                  </a:extLst>
                </a:blip>
                <a:stretch>
                  <a:fillRect l="-14931" r="-34880"/>
                </a:stretch>
              </a:blipFill>
            </p:spPr>
            <p:txBody>
              <a:bodyPr/>
              <a:lstStyle/>
              <a:p>
                <a:endParaRPr lang="vi-VN"/>
              </a:p>
            </p:txBody>
          </p:sp>
        </p:grpSp>
      </p:grpSp>
      <p:grpSp>
        <p:nvGrpSpPr>
          <p:cNvPr id="10" name="Group 10"/>
          <p:cNvGrpSpPr/>
          <p:nvPr/>
        </p:nvGrpSpPr>
        <p:grpSpPr>
          <a:xfrm>
            <a:off x="11235853" y="8761730"/>
            <a:ext cx="4097355" cy="409735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txBody>
            <a:bodyPr/>
            <a:lstStyle/>
            <a:p>
              <a:endParaRPr lang="vi-VN"/>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939"/>
                </a:lnSpc>
              </a:pPr>
              <a:endParaRPr/>
            </a:p>
          </p:txBody>
        </p:sp>
      </p:grpSp>
      <p:grpSp>
        <p:nvGrpSpPr>
          <p:cNvPr id="13" name="Group 13"/>
          <p:cNvGrpSpPr/>
          <p:nvPr/>
        </p:nvGrpSpPr>
        <p:grpSpPr>
          <a:xfrm>
            <a:off x="14665921" y="9111630"/>
            <a:ext cx="1008928" cy="100892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txBody>
            <a:bodyPr/>
            <a:lstStyle/>
            <a:p>
              <a:endParaRPr lang="vi-VN"/>
            </a:p>
          </p:txBody>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2939"/>
                </a:lnSpc>
              </a:pPr>
              <a:endParaRPr/>
            </a:p>
          </p:txBody>
        </p:sp>
      </p:grpSp>
      <p:grpSp>
        <p:nvGrpSpPr>
          <p:cNvPr id="16" name="Group 16"/>
          <p:cNvGrpSpPr/>
          <p:nvPr/>
        </p:nvGrpSpPr>
        <p:grpSpPr>
          <a:xfrm>
            <a:off x="11959371" y="8023941"/>
            <a:ext cx="352978" cy="35297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txBody>
            <a:bodyPr/>
            <a:lstStyle/>
            <a:p>
              <a:endParaRPr lang="vi-VN"/>
            </a:p>
          </p:txBody>
        </p:sp>
        <p:sp>
          <p:nvSpPr>
            <p:cNvPr id="18" name="TextBox 18"/>
            <p:cNvSpPr txBox="1"/>
            <p:nvPr/>
          </p:nvSpPr>
          <p:spPr>
            <a:xfrm>
              <a:off x="76200" y="19050"/>
              <a:ext cx="660400" cy="717550"/>
            </a:xfrm>
            <a:prstGeom prst="rect">
              <a:avLst/>
            </a:prstGeom>
          </p:spPr>
          <p:txBody>
            <a:bodyPr lIns="50800" tIns="50800" rIns="50800" bIns="50800" rtlCol="0" anchor="ctr"/>
            <a:lstStyle/>
            <a:p>
              <a:pPr algn="ctr">
                <a:lnSpc>
                  <a:spcPts val="2939"/>
                </a:lnSpc>
              </a:pPr>
              <a:endParaRPr/>
            </a:p>
          </p:txBody>
        </p:sp>
      </p:grpSp>
      <p:sp>
        <p:nvSpPr>
          <p:cNvPr id="19" name="TextBox 19"/>
          <p:cNvSpPr txBox="1"/>
          <p:nvPr/>
        </p:nvSpPr>
        <p:spPr>
          <a:xfrm>
            <a:off x="923925" y="1482507"/>
            <a:ext cx="8652383" cy="1384995"/>
          </a:xfrm>
          <a:prstGeom prst="rect">
            <a:avLst/>
          </a:prstGeom>
        </p:spPr>
        <p:txBody>
          <a:bodyPr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Introduction to Clothing Market</a:t>
            </a:r>
          </a:p>
        </p:txBody>
      </p:sp>
      <p:sp>
        <p:nvSpPr>
          <p:cNvPr id="21" name="TextBox 21"/>
          <p:cNvSpPr txBox="1"/>
          <p:nvPr/>
        </p:nvSpPr>
        <p:spPr>
          <a:xfrm>
            <a:off x="923925" y="3342611"/>
            <a:ext cx="8881764" cy="2702215"/>
          </a:xfrm>
          <a:prstGeom prst="rect">
            <a:avLst/>
          </a:prstGeom>
        </p:spPr>
        <p:txBody>
          <a:bodyPr lIns="0" tIns="0" rIns="0" bIns="0" rtlCol="0" anchor="t">
            <a:spAutoFit/>
          </a:bodyPr>
          <a:lstStyle/>
          <a:p>
            <a:pPr algn="just">
              <a:lnSpc>
                <a:spcPct val="150000"/>
              </a:lnSpc>
            </a:pPr>
            <a:r>
              <a:rPr lang="en-US" sz="2400" dirty="0">
                <a:latin typeface="Arial" panose="020B0604020202020204" pitchFamily="34" charset="0"/>
                <a:cs typeface="Arial" panose="020B0604020202020204" pitchFamily="34" charset="0"/>
              </a:rPr>
              <a:t>The clothing market is a dynamic, ever-evolving industry driven by fashion trends, seasonal changes, consumer preferences, and global influences. </a:t>
            </a:r>
          </a:p>
          <a:p>
            <a:pPr algn="just">
              <a:lnSpc>
                <a:spcPct val="150000"/>
              </a:lnSpc>
            </a:pPr>
            <a:r>
              <a:rPr lang="en-US" sz="2400" dirty="0">
                <a:latin typeface="Arial" panose="020B0604020202020204" pitchFamily="34" charset="0"/>
                <a:cs typeface="Arial" panose="020B0604020202020204" pitchFamily="34" charset="0"/>
              </a:rPr>
              <a:t>Understanding these trends and price shifts is crucial</a:t>
            </a:r>
            <a:endParaRPr lang="en-US" sz="2400" dirty="0">
              <a:solidFill>
                <a:srgbClr val="000000"/>
              </a:solidFill>
              <a:latin typeface="Arial" panose="020B0604020202020204" pitchFamily="34" charset="0"/>
              <a:ea typeface="Public Sans"/>
              <a:cs typeface="Arial" panose="020B0604020202020204" pitchFamily="34" charset="0"/>
              <a:sym typeface="Public Sans"/>
            </a:endParaRPr>
          </a:p>
          <a:p>
            <a:pPr algn="just">
              <a:lnSpc>
                <a:spcPct val="150000"/>
              </a:lnSpc>
            </a:pPr>
            <a:endParaRPr lang="en-US" sz="2400" dirty="0">
              <a:solidFill>
                <a:srgbClr val="000000"/>
              </a:solidFill>
              <a:latin typeface="Public Sans"/>
              <a:ea typeface="Public Sans"/>
              <a:cs typeface="Public Sans"/>
              <a:sym typeface="Public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082C4-0E03-1F39-9914-23F585951007}"/>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E2402892-8A8B-B079-23A2-DB17D005D29E}"/>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C1F333E3-1695-3F53-30FA-1B184211140A}"/>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Models : </a:t>
            </a:r>
            <a:r>
              <a:rPr lang="en-US" sz="5135" b="1" dirty="0" err="1">
                <a:solidFill>
                  <a:srgbClr val="004CCF"/>
                </a:solidFill>
                <a:latin typeface="Aileron Ultra-Bold"/>
                <a:ea typeface="Aileron Ultra-Bold"/>
                <a:cs typeface="Aileron Ultra-Bold"/>
                <a:sym typeface="Aileron Ultra-Bold"/>
              </a:rPr>
              <a:t>XGBoost</a:t>
            </a:r>
            <a:endParaRPr lang="en-US" sz="5135" b="1" dirty="0">
              <a:solidFill>
                <a:srgbClr val="004CCF"/>
              </a:solidFill>
              <a:latin typeface="Aileron Ultra-Bold"/>
              <a:ea typeface="Aileron Ultra-Bold"/>
              <a:cs typeface="Aileron Ultra-Bold"/>
              <a:sym typeface="Aileron Ultra-Bold"/>
            </a:endParaRPr>
          </a:p>
        </p:txBody>
      </p:sp>
      <p:pic>
        <p:nvPicPr>
          <p:cNvPr id="2" name="Picture 1">
            <a:extLst>
              <a:ext uri="{FF2B5EF4-FFF2-40B4-BE49-F238E27FC236}">
                <a16:creationId xmlns:a16="http://schemas.microsoft.com/office/drawing/2014/main" id="{293402FC-098A-2A75-8E32-5BD12C8593B6}"/>
              </a:ext>
            </a:extLst>
          </p:cNvPr>
          <p:cNvPicPr>
            <a:picLocks noChangeAspect="1"/>
          </p:cNvPicPr>
          <p:nvPr/>
        </p:nvPicPr>
        <p:blipFill>
          <a:blip r:embed="rId4"/>
          <a:stretch>
            <a:fillRect/>
          </a:stretch>
        </p:blipFill>
        <p:spPr>
          <a:xfrm>
            <a:off x="3668842" y="955848"/>
            <a:ext cx="10950316" cy="5752380"/>
          </a:xfrm>
          <a:prstGeom prst="rect">
            <a:avLst/>
          </a:prstGeom>
        </p:spPr>
      </p:pic>
      <p:sp>
        <p:nvSpPr>
          <p:cNvPr id="4" name="TextBox 3">
            <a:extLst>
              <a:ext uri="{FF2B5EF4-FFF2-40B4-BE49-F238E27FC236}">
                <a16:creationId xmlns:a16="http://schemas.microsoft.com/office/drawing/2014/main" id="{EEED9536-4F70-CCDE-6EB8-0D5C0A4E503A}"/>
              </a:ext>
            </a:extLst>
          </p:cNvPr>
          <p:cNvSpPr txBox="1"/>
          <p:nvPr/>
        </p:nvSpPr>
        <p:spPr>
          <a:xfrm>
            <a:off x="2895600" y="6708228"/>
            <a:ext cx="13106400" cy="2239844"/>
          </a:xfrm>
          <a:prstGeom prst="rect">
            <a:avLst/>
          </a:prstGeom>
          <a:noFill/>
        </p:spPr>
        <p:txBody>
          <a:bodyPr wrap="square" rtlCol="0">
            <a:spAutoFit/>
          </a:bodyPr>
          <a:lstStyle/>
          <a:p>
            <a:pPr>
              <a:lnSpc>
                <a:spcPct val="150000"/>
              </a:lnSpc>
            </a:pPr>
            <a:r>
              <a:rPr lang="en-GB" sz="2400" dirty="0">
                <a:latin typeface="Arial" panose="020B0604020202020204" pitchFamily="34" charset="0"/>
                <a:cs typeface="Arial" panose="020B0604020202020204" pitchFamily="34" charset="0"/>
              </a:rPr>
              <a:t>There are fluctuations in the mean test R-squared scores across different steps of the</a:t>
            </a:r>
          </a:p>
          <a:p>
            <a:pPr>
              <a:lnSpc>
                <a:spcPct val="150000"/>
              </a:lnSpc>
            </a:pPr>
            <a:r>
              <a:rPr lang="en-GB" sz="2400" dirty="0">
                <a:latin typeface="Arial" panose="020B0604020202020204" pitchFamily="34" charset="0"/>
                <a:cs typeface="Arial" panose="020B0604020202020204" pitchFamily="34" charset="0"/>
              </a:rPr>
              <a:t>random search, with a general trend clustering between 0.85 and 0.9. This highlights</a:t>
            </a:r>
          </a:p>
          <a:p>
            <a:pPr>
              <a:lnSpc>
                <a:spcPct val="150000"/>
              </a:lnSpc>
            </a:pPr>
            <a:r>
              <a:rPr lang="en-GB" sz="2400" dirty="0">
                <a:latin typeface="Arial" panose="020B0604020202020204" pitchFamily="34" charset="0"/>
                <a:cs typeface="Arial" panose="020B0604020202020204" pitchFamily="34" charset="0"/>
              </a:rPr>
              <a:t>the model’s sensitivity to specific hyperparameter combinations and the importance of</a:t>
            </a:r>
          </a:p>
          <a:p>
            <a:pPr>
              <a:lnSpc>
                <a:spcPct val="150000"/>
              </a:lnSpc>
            </a:pPr>
            <a:r>
              <a:rPr lang="en-GB" sz="2400" dirty="0">
                <a:latin typeface="Arial" panose="020B0604020202020204" pitchFamily="34" charset="0"/>
                <a:cs typeface="Arial" panose="020B0604020202020204" pitchFamily="34" charset="0"/>
              </a:rPr>
              <a:t>fine-tuning.</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1552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365690-A40C-0B0F-56B5-D020E4F8C889}"/>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9C21350C-FB84-A61F-CFC4-CD71AA486D43}"/>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FC6AB8BA-0FC8-FB3F-0278-DF69FB62B99C}"/>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Models : </a:t>
            </a:r>
            <a:r>
              <a:rPr lang="en-US" sz="5135" b="1" dirty="0" err="1">
                <a:solidFill>
                  <a:srgbClr val="004CCF"/>
                </a:solidFill>
                <a:latin typeface="Aileron Ultra-Bold"/>
                <a:ea typeface="Aileron Ultra-Bold"/>
                <a:cs typeface="Aileron Ultra-Bold"/>
                <a:sym typeface="Aileron Ultra-Bold"/>
              </a:rPr>
              <a:t>XGBoost</a:t>
            </a:r>
            <a:endParaRPr lang="en-US" sz="5135" b="1" dirty="0">
              <a:solidFill>
                <a:srgbClr val="004CCF"/>
              </a:solidFill>
              <a:latin typeface="Aileron Ultra-Bold"/>
              <a:ea typeface="Aileron Ultra-Bold"/>
              <a:cs typeface="Aileron Ultra-Bold"/>
              <a:sym typeface="Aileron Ultra-Bold"/>
            </a:endParaRPr>
          </a:p>
        </p:txBody>
      </p:sp>
      <p:sp>
        <p:nvSpPr>
          <p:cNvPr id="4" name="TextBox 3">
            <a:extLst>
              <a:ext uri="{FF2B5EF4-FFF2-40B4-BE49-F238E27FC236}">
                <a16:creationId xmlns:a16="http://schemas.microsoft.com/office/drawing/2014/main" id="{EE388341-BF7D-75B7-B55C-45E9B71E7F1D}"/>
              </a:ext>
            </a:extLst>
          </p:cNvPr>
          <p:cNvSpPr txBox="1"/>
          <p:nvPr/>
        </p:nvSpPr>
        <p:spPr>
          <a:xfrm>
            <a:off x="2895600" y="6708228"/>
            <a:ext cx="13106400" cy="461665"/>
          </a:xfrm>
          <a:prstGeom prst="rect">
            <a:avLst/>
          </a:prstGeom>
          <a:noFill/>
        </p:spPr>
        <p:txBody>
          <a:bodyPr wrap="square" rtlCol="0">
            <a:spAutoFit/>
          </a:bodyPr>
          <a:lstStyle/>
          <a:p>
            <a:endParaRPr lang="en-VN" sz="2400" dirty="0">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FB0F0E58-788C-ECF4-F874-CED589060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665" y="1973516"/>
            <a:ext cx="9176669" cy="5630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515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B1648-70F2-B781-5189-0F9AAFCD796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8AA72552-4AD2-76DD-B53A-637772B53843}"/>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8F452163-F60C-CA10-1C53-C0D67C54149B}"/>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Models : FCNNs</a:t>
            </a:r>
          </a:p>
        </p:txBody>
      </p:sp>
      <p:sp>
        <p:nvSpPr>
          <p:cNvPr id="4" name="TextBox 3">
            <a:extLst>
              <a:ext uri="{FF2B5EF4-FFF2-40B4-BE49-F238E27FC236}">
                <a16:creationId xmlns:a16="http://schemas.microsoft.com/office/drawing/2014/main" id="{221DBE64-F3CD-71A5-7719-26BA56699559}"/>
              </a:ext>
            </a:extLst>
          </p:cNvPr>
          <p:cNvSpPr txBox="1"/>
          <p:nvPr/>
        </p:nvSpPr>
        <p:spPr>
          <a:xfrm>
            <a:off x="1143000" y="1525915"/>
            <a:ext cx="13411200" cy="2793842"/>
          </a:xfrm>
          <a:prstGeom prst="rect">
            <a:avLst/>
          </a:prstGeom>
          <a:noFill/>
        </p:spPr>
        <p:txBody>
          <a:bodyPr wrap="square" rtlCol="0">
            <a:spAutoFit/>
          </a:bodyPr>
          <a:lstStyle/>
          <a:p>
            <a:pPr>
              <a:lnSpc>
                <a:spcPct val="150000"/>
              </a:lnSpc>
            </a:pPr>
            <a:r>
              <a:rPr lang="en-GB" sz="2400" dirty="0">
                <a:latin typeface="Arial" panose="020B0604020202020204" pitchFamily="34" charset="0"/>
                <a:cs typeface="Arial" panose="020B0604020202020204" pitchFamily="34" charset="0"/>
              </a:rPr>
              <a:t>Fully Connected Neural Networks (FCNNs) are a fundamental type of artificial neural</a:t>
            </a:r>
          </a:p>
          <a:p>
            <a:pPr>
              <a:lnSpc>
                <a:spcPct val="150000"/>
              </a:lnSpc>
            </a:pPr>
            <a:r>
              <a:rPr lang="en-GB" sz="2400" dirty="0">
                <a:latin typeface="Arial" panose="020B0604020202020204" pitchFamily="34" charset="0"/>
                <a:cs typeface="Arial" panose="020B0604020202020204" pitchFamily="34" charset="0"/>
              </a:rPr>
              <a:t>network, consist of multiple layers of interconnected neurons, where each neuron in a layer</a:t>
            </a:r>
          </a:p>
          <a:p>
            <a:pPr>
              <a:lnSpc>
                <a:spcPct val="150000"/>
              </a:lnSpc>
            </a:pPr>
            <a:r>
              <a:rPr lang="en-GB" sz="2400" dirty="0">
                <a:latin typeface="Arial" panose="020B0604020202020204" pitchFamily="34" charset="0"/>
                <a:cs typeface="Arial" panose="020B0604020202020204" pitchFamily="34" charset="0"/>
              </a:rPr>
              <a:t>is connected to every neuron in the subsequent layer. FCNNs excel at capturing complex</a:t>
            </a:r>
          </a:p>
          <a:p>
            <a:pPr>
              <a:lnSpc>
                <a:spcPct val="150000"/>
              </a:lnSpc>
            </a:pPr>
            <a:r>
              <a:rPr lang="en-GB" sz="2400" dirty="0">
                <a:latin typeface="Arial" panose="020B0604020202020204" pitchFamily="34" charset="0"/>
                <a:cs typeface="Arial" panose="020B0604020202020204" pitchFamily="34" charset="0"/>
              </a:rPr>
              <a:t>relationships in data through their non-linear activation functions, making them highly</a:t>
            </a:r>
          </a:p>
          <a:p>
            <a:pPr>
              <a:lnSpc>
                <a:spcPct val="150000"/>
              </a:lnSpc>
            </a:pPr>
            <a:r>
              <a:rPr lang="en-GB" sz="2400" dirty="0">
                <a:latin typeface="Arial" panose="020B0604020202020204" pitchFamily="34" charset="0"/>
                <a:cs typeface="Arial" panose="020B0604020202020204" pitchFamily="34" charset="0"/>
              </a:rPr>
              <a:t>versatile. </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7986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B4B9F-3183-5615-3CF6-7DD5891B753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C1760D1-F9D2-756D-6774-43000B1978BA}"/>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3DEB6693-BAF7-626B-CB83-44CE84CEE1C6}"/>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Models : FCNNs</a:t>
            </a:r>
          </a:p>
        </p:txBody>
      </p:sp>
      <p:pic>
        <p:nvPicPr>
          <p:cNvPr id="2" name="Picture 1">
            <a:extLst>
              <a:ext uri="{FF2B5EF4-FFF2-40B4-BE49-F238E27FC236}">
                <a16:creationId xmlns:a16="http://schemas.microsoft.com/office/drawing/2014/main" id="{0CAD345D-501B-A8ED-D30F-E711D9B039D4}"/>
              </a:ext>
            </a:extLst>
          </p:cNvPr>
          <p:cNvPicPr>
            <a:picLocks noChangeAspect="1"/>
          </p:cNvPicPr>
          <p:nvPr/>
        </p:nvPicPr>
        <p:blipFill>
          <a:blip r:embed="rId4"/>
          <a:stretch>
            <a:fillRect/>
          </a:stretch>
        </p:blipFill>
        <p:spPr>
          <a:xfrm>
            <a:off x="4215301" y="936798"/>
            <a:ext cx="9857397" cy="5178252"/>
          </a:xfrm>
          <a:prstGeom prst="rect">
            <a:avLst/>
          </a:prstGeom>
        </p:spPr>
      </p:pic>
      <p:sp>
        <p:nvSpPr>
          <p:cNvPr id="4" name="TextBox 3">
            <a:extLst>
              <a:ext uri="{FF2B5EF4-FFF2-40B4-BE49-F238E27FC236}">
                <a16:creationId xmlns:a16="http://schemas.microsoft.com/office/drawing/2014/main" id="{476F45E5-F895-6123-9C8F-DB8F48FD9A59}"/>
              </a:ext>
            </a:extLst>
          </p:cNvPr>
          <p:cNvSpPr txBox="1"/>
          <p:nvPr/>
        </p:nvSpPr>
        <p:spPr>
          <a:xfrm>
            <a:off x="2514600" y="6743700"/>
            <a:ext cx="13411200" cy="2793842"/>
          </a:xfrm>
          <a:prstGeom prst="rect">
            <a:avLst/>
          </a:prstGeom>
          <a:noFill/>
        </p:spPr>
        <p:txBody>
          <a:bodyPr wrap="square" rtlCol="0">
            <a:spAutoFit/>
          </a:bodyPr>
          <a:lstStyle/>
          <a:p>
            <a:pPr>
              <a:lnSpc>
                <a:spcPct val="150000"/>
              </a:lnSpc>
            </a:pPr>
            <a:r>
              <a:rPr lang="en-GB" sz="2400" dirty="0">
                <a:latin typeface="Arial" panose="020B0604020202020204" pitchFamily="34" charset="0"/>
                <a:cs typeface="Arial" panose="020B0604020202020204" pitchFamily="34" charset="0"/>
              </a:rPr>
              <a:t>The R-squared (R2) scores of the Fully Connected Neural Network (FCNNs) model</a:t>
            </a:r>
          </a:p>
          <a:p>
            <a:pPr>
              <a:lnSpc>
                <a:spcPct val="150000"/>
              </a:lnSpc>
            </a:pPr>
            <a:r>
              <a:rPr lang="en-GB" sz="2400" dirty="0">
                <a:latin typeface="Arial" panose="020B0604020202020204" pitchFamily="34" charset="0"/>
                <a:cs typeface="Arial" panose="020B0604020202020204" pitchFamily="34" charset="0"/>
              </a:rPr>
              <a:t>are tracked over 600 training epochs across three runs with different initialization seeds.</a:t>
            </a:r>
          </a:p>
          <a:p>
            <a:pPr>
              <a:lnSpc>
                <a:spcPct val="150000"/>
              </a:lnSpc>
            </a:pPr>
            <a:r>
              <a:rPr lang="en-GB" sz="2400" dirty="0">
                <a:latin typeface="Arial" panose="020B0604020202020204" pitchFamily="34" charset="0"/>
                <a:cs typeface="Arial" panose="020B0604020202020204" pitchFamily="34" charset="0"/>
              </a:rPr>
              <a:t>All runs exhibit a steady upward trend, with some variability in the early epochs that</a:t>
            </a:r>
          </a:p>
          <a:p>
            <a:pPr>
              <a:lnSpc>
                <a:spcPct val="150000"/>
              </a:lnSpc>
            </a:pPr>
            <a:r>
              <a:rPr lang="en-GB" sz="2400" dirty="0">
                <a:latin typeface="Arial" panose="020B0604020202020204" pitchFamily="34" charset="0"/>
                <a:cs typeface="Arial" panose="020B0604020202020204" pitchFamily="34" charset="0"/>
              </a:rPr>
              <a:t>stabilizes as training progresses. By the later stages, the R2 scores converge above 0.8,</a:t>
            </a:r>
          </a:p>
          <a:p>
            <a:pPr>
              <a:lnSpc>
                <a:spcPct val="150000"/>
              </a:lnSpc>
            </a:pPr>
            <a:r>
              <a:rPr lang="en-GB" sz="2400" dirty="0">
                <a:latin typeface="Arial" panose="020B0604020202020204" pitchFamily="34" charset="0"/>
                <a:cs typeface="Arial" panose="020B0604020202020204" pitchFamily="34" charset="0"/>
              </a:rPr>
              <a:t>demonstrating consistent performance improvement and robustness.</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2499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FBBF91-3760-D151-4E8C-558677DE01F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DDAB5876-467C-F691-C197-C6ADB655A4B9}"/>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69C6FA99-F23B-3C68-BEE4-FD2DDE0DD3CB}"/>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Models : MLPs</a:t>
            </a:r>
          </a:p>
        </p:txBody>
      </p:sp>
      <p:sp>
        <p:nvSpPr>
          <p:cNvPr id="4" name="TextBox 3">
            <a:extLst>
              <a:ext uri="{FF2B5EF4-FFF2-40B4-BE49-F238E27FC236}">
                <a16:creationId xmlns:a16="http://schemas.microsoft.com/office/drawing/2014/main" id="{31672589-A30A-05F8-B4C6-A3CA40C767A3}"/>
              </a:ext>
            </a:extLst>
          </p:cNvPr>
          <p:cNvSpPr txBox="1"/>
          <p:nvPr/>
        </p:nvSpPr>
        <p:spPr>
          <a:xfrm>
            <a:off x="1676400" y="2107029"/>
            <a:ext cx="12344400" cy="2793842"/>
          </a:xfrm>
          <a:prstGeom prst="rect">
            <a:avLst/>
          </a:prstGeom>
          <a:noFill/>
        </p:spPr>
        <p:txBody>
          <a:bodyPr wrap="square" rtlCol="0">
            <a:spAutoFit/>
          </a:bodyPr>
          <a:lstStyle/>
          <a:p>
            <a:pPr>
              <a:lnSpc>
                <a:spcPct val="150000"/>
              </a:lnSpc>
            </a:pPr>
            <a:r>
              <a:rPr lang="en-GB" sz="2400" dirty="0">
                <a:latin typeface="Arial" panose="020B0604020202020204" pitchFamily="34" charset="0"/>
                <a:cs typeface="Arial" panose="020B0604020202020204" pitchFamily="34" charset="0"/>
              </a:rPr>
              <a:t>Multilayer </a:t>
            </a:r>
            <a:r>
              <a:rPr lang="en-GB" sz="2400" dirty="0" err="1">
                <a:latin typeface="Arial" panose="020B0604020202020204" pitchFamily="34" charset="0"/>
                <a:cs typeface="Arial" panose="020B0604020202020204" pitchFamily="34" charset="0"/>
              </a:rPr>
              <a:t>Perceptrons</a:t>
            </a:r>
            <a:r>
              <a:rPr lang="en-GB" sz="2400" dirty="0">
                <a:latin typeface="Arial" panose="020B0604020202020204" pitchFamily="34" charset="0"/>
                <a:cs typeface="Arial" panose="020B0604020202020204" pitchFamily="34" charset="0"/>
              </a:rPr>
              <a:t> (MLPs) are an artificial neural network commonly used for</a:t>
            </a:r>
          </a:p>
          <a:p>
            <a:pPr>
              <a:lnSpc>
                <a:spcPct val="150000"/>
              </a:lnSpc>
            </a:pPr>
            <a:r>
              <a:rPr lang="en-GB" sz="2400" dirty="0">
                <a:latin typeface="Arial" panose="020B0604020202020204" pitchFamily="34" charset="0"/>
                <a:cs typeface="Arial" panose="020B0604020202020204" pitchFamily="34" charset="0"/>
              </a:rPr>
              <a:t>both classification and regression tasks. They include multiple layers of fully connected</a:t>
            </a:r>
          </a:p>
          <a:p>
            <a:pPr>
              <a:lnSpc>
                <a:spcPct val="150000"/>
              </a:lnSpc>
            </a:pPr>
            <a:r>
              <a:rPr lang="en-GB" sz="2400" dirty="0">
                <a:latin typeface="Arial" panose="020B0604020202020204" pitchFamily="34" charset="0"/>
                <a:cs typeface="Arial" panose="020B0604020202020204" pitchFamily="34" charset="0"/>
              </a:rPr>
              <a:t>neurons, which allows them to capture complex, non-linear relationships in data through</a:t>
            </a:r>
          </a:p>
          <a:p>
            <a:pPr>
              <a:lnSpc>
                <a:spcPct val="150000"/>
              </a:lnSpc>
            </a:pPr>
            <a:r>
              <a:rPr lang="en-GB" sz="2400" dirty="0">
                <a:latin typeface="Arial" panose="020B0604020202020204" pitchFamily="34" charset="0"/>
                <a:cs typeface="Arial" panose="020B0604020202020204" pitchFamily="34" charset="0"/>
              </a:rPr>
              <a:t>activation functions like </a:t>
            </a:r>
            <a:r>
              <a:rPr lang="en-GB" sz="2400" dirty="0" err="1">
                <a:latin typeface="Arial" panose="020B0604020202020204" pitchFamily="34" charset="0"/>
                <a:cs typeface="Arial" panose="020B0604020202020204" pitchFamily="34" charset="0"/>
              </a:rPr>
              <a:t>ReLU</a:t>
            </a:r>
            <a:r>
              <a:rPr lang="en-GB" sz="2400" dirty="0">
                <a:latin typeface="Arial" panose="020B0604020202020204" pitchFamily="34" charset="0"/>
                <a:cs typeface="Arial" panose="020B0604020202020204" pitchFamily="34" charset="0"/>
              </a:rPr>
              <a:t> or Sigmoid.</a:t>
            </a:r>
          </a:p>
          <a:p>
            <a:pPr>
              <a:lnSpc>
                <a:spcPct val="150000"/>
              </a:lnSpc>
            </a:pP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2839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DBD53-F1E2-9952-C722-D6B76FEA7955}"/>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1A0C5194-3337-C239-1E17-16731C5C199E}"/>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8965FE5E-7A69-1F19-400E-9F3E4C7E47E0}"/>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Models : MLPs</a:t>
            </a:r>
          </a:p>
        </p:txBody>
      </p:sp>
      <p:pic>
        <p:nvPicPr>
          <p:cNvPr id="5" name="Picture 4">
            <a:extLst>
              <a:ext uri="{FF2B5EF4-FFF2-40B4-BE49-F238E27FC236}">
                <a16:creationId xmlns:a16="http://schemas.microsoft.com/office/drawing/2014/main" id="{94AB02B9-61BD-718A-374F-2BFE2482BBF7}"/>
              </a:ext>
            </a:extLst>
          </p:cNvPr>
          <p:cNvPicPr>
            <a:picLocks noChangeAspect="1"/>
          </p:cNvPicPr>
          <p:nvPr/>
        </p:nvPicPr>
        <p:blipFill>
          <a:blip r:embed="rId4"/>
          <a:stretch>
            <a:fillRect/>
          </a:stretch>
        </p:blipFill>
        <p:spPr>
          <a:xfrm>
            <a:off x="1069696" y="1455352"/>
            <a:ext cx="7772400" cy="4082969"/>
          </a:xfrm>
          <a:prstGeom prst="rect">
            <a:avLst/>
          </a:prstGeom>
        </p:spPr>
      </p:pic>
      <p:pic>
        <p:nvPicPr>
          <p:cNvPr id="6" name="Picture 5">
            <a:extLst>
              <a:ext uri="{FF2B5EF4-FFF2-40B4-BE49-F238E27FC236}">
                <a16:creationId xmlns:a16="http://schemas.microsoft.com/office/drawing/2014/main" id="{66FDF0D9-3223-9E90-763C-A760AB191991}"/>
              </a:ext>
            </a:extLst>
          </p:cNvPr>
          <p:cNvPicPr>
            <a:picLocks noChangeAspect="1"/>
          </p:cNvPicPr>
          <p:nvPr/>
        </p:nvPicPr>
        <p:blipFill>
          <a:blip r:embed="rId5"/>
          <a:stretch>
            <a:fillRect/>
          </a:stretch>
        </p:blipFill>
        <p:spPr>
          <a:xfrm>
            <a:off x="9323527" y="1455352"/>
            <a:ext cx="7772400" cy="4082969"/>
          </a:xfrm>
          <a:prstGeom prst="rect">
            <a:avLst/>
          </a:prstGeom>
        </p:spPr>
      </p:pic>
      <p:pic>
        <p:nvPicPr>
          <p:cNvPr id="8" name="Picture 7" descr="A graph with purple line&#10;&#10;Description automatically generated">
            <a:extLst>
              <a:ext uri="{FF2B5EF4-FFF2-40B4-BE49-F238E27FC236}">
                <a16:creationId xmlns:a16="http://schemas.microsoft.com/office/drawing/2014/main" id="{22C4449E-CC33-88D1-9640-F034EFA0738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8770" y="5538321"/>
            <a:ext cx="7772400" cy="4082969"/>
          </a:xfrm>
          <a:prstGeom prst="rect">
            <a:avLst/>
          </a:prstGeom>
        </p:spPr>
      </p:pic>
    </p:spTree>
    <p:extLst>
      <p:ext uri="{BB962C8B-B14F-4D97-AF65-F5344CB8AC3E}">
        <p14:creationId xmlns:p14="http://schemas.microsoft.com/office/powerpoint/2010/main" val="3363082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sp>
        <p:nvSpPr>
          <p:cNvPr id="24" name="TextBox 6">
            <a:extLst>
              <a:ext uri="{FF2B5EF4-FFF2-40B4-BE49-F238E27FC236}">
                <a16:creationId xmlns:a16="http://schemas.microsoft.com/office/drawing/2014/main" id="{1A685235-325B-08C0-2605-A5997A5943F9}"/>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a:solidFill>
                  <a:srgbClr val="004CCF"/>
                </a:solidFill>
                <a:latin typeface="Aileron Ultra-Bold"/>
                <a:ea typeface="Aileron Ultra-Bold"/>
                <a:cs typeface="Aileron Ultra-Bold"/>
                <a:sym typeface="Aileron Ultra-Bold"/>
              </a:rPr>
              <a:t>Models</a:t>
            </a:r>
          </a:p>
        </p:txBody>
      </p:sp>
      <p:graphicFrame>
        <p:nvGraphicFramePr>
          <p:cNvPr id="25" name="Table 24">
            <a:extLst>
              <a:ext uri="{FF2B5EF4-FFF2-40B4-BE49-F238E27FC236}">
                <a16:creationId xmlns:a16="http://schemas.microsoft.com/office/drawing/2014/main" id="{DC8E7B05-7836-C474-54AF-BF87CB3C929F}"/>
              </a:ext>
            </a:extLst>
          </p:cNvPr>
          <p:cNvGraphicFramePr>
            <a:graphicFrameLocks noGrp="1"/>
          </p:cNvGraphicFramePr>
          <p:nvPr>
            <p:extLst>
              <p:ext uri="{D42A27DB-BD31-4B8C-83A1-F6EECF244321}">
                <p14:modId xmlns:p14="http://schemas.microsoft.com/office/powerpoint/2010/main" val="881934168"/>
              </p:ext>
            </p:extLst>
          </p:nvPr>
        </p:nvGraphicFramePr>
        <p:xfrm>
          <a:off x="2095499" y="2552700"/>
          <a:ext cx="14097001" cy="4293072"/>
        </p:xfrm>
        <a:graphic>
          <a:graphicData uri="http://schemas.openxmlformats.org/drawingml/2006/table">
            <a:tbl>
              <a:tblPr firstRow="1" bandRow="1">
                <a:tableStyleId>{5C22544A-7EE6-4342-B048-85BDC9FD1C3A}</a:tableStyleId>
              </a:tblPr>
              <a:tblGrid>
                <a:gridCol w="2290763">
                  <a:extLst>
                    <a:ext uri="{9D8B030D-6E8A-4147-A177-3AD203B41FA5}">
                      <a16:colId xmlns:a16="http://schemas.microsoft.com/office/drawing/2014/main" val="2408747937"/>
                    </a:ext>
                  </a:extLst>
                </a:gridCol>
                <a:gridCol w="4757738">
                  <a:extLst>
                    <a:ext uri="{9D8B030D-6E8A-4147-A177-3AD203B41FA5}">
                      <a16:colId xmlns:a16="http://schemas.microsoft.com/office/drawing/2014/main" val="4200898899"/>
                    </a:ext>
                  </a:extLst>
                </a:gridCol>
                <a:gridCol w="3524250">
                  <a:extLst>
                    <a:ext uri="{9D8B030D-6E8A-4147-A177-3AD203B41FA5}">
                      <a16:colId xmlns:a16="http://schemas.microsoft.com/office/drawing/2014/main" val="2063652962"/>
                    </a:ext>
                  </a:extLst>
                </a:gridCol>
                <a:gridCol w="3524250">
                  <a:extLst>
                    <a:ext uri="{9D8B030D-6E8A-4147-A177-3AD203B41FA5}">
                      <a16:colId xmlns:a16="http://schemas.microsoft.com/office/drawing/2014/main" val="3170649100"/>
                    </a:ext>
                  </a:extLst>
                </a:gridCol>
              </a:tblGrid>
              <a:tr h="700382">
                <a:tc>
                  <a:txBody>
                    <a:bodyPr/>
                    <a:lstStyle/>
                    <a:p>
                      <a:pPr algn="ctr"/>
                      <a:r>
                        <a:rPr lang="en-US" sz="3200">
                          <a:solidFill>
                            <a:schemeClr val="bg1"/>
                          </a:solidFill>
                          <a:latin typeface="Arial" panose="020B0604020202020204" pitchFamily="34" charset="0"/>
                          <a:cs typeface="Arial" panose="020B0604020202020204" pitchFamily="34" charset="0"/>
                        </a:rPr>
                        <a:t>No</a:t>
                      </a:r>
                      <a:endParaRPr lang="vi-VN" sz="3200">
                        <a:solidFill>
                          <a:schemeClr val="bg1"/>
                        </a:solidFill>
                        <a:latin typeface="Arial" panose="020B0604020202020204" pitchFamily="34" charset="0"/>
                        <a:cs typeface="Arial" panose="020B0604020202020204" pitchFamily="34" charset="0"/>
                      </a:endParaRPr>
                    </a:p>
                  </a:txBody>
                  <a:tcPr anchor="ctr"/>
                </a:tc>
                <a:tc>
                  <a:txBody>
                    <a:bodyPr/>
                    <a:lstStyle/>
                    <a:p>
                      <a:pPr algn="ctr"/>
                      <a:r>
                        <a:rPr lang="en-US" sz="3200">
                          <a:solidFill>
                            <a:schemeClr val="bg1"/>
                          </a:solidFill>
                          <a:latin typeface="Arial" panose="020B0604020202020204" pitchFamily="34" charset="0"/>
                          <a:cs typeface="Arial" panose="020B0604020202020204" pitchFamily="34" charset="0"/>
                        </a:rPr>
                        <a:t>Model</a:t>
                      </a:r>
                      <a:endParaRPr lang="vi-VN" sz="3200">
                        <a:solidFill>
                          <a:schemeClr val="bg1"/>
                        </a:solidFill>
                        <a:latin typeface="Arial" panose="020B0604020202020204" pitchFamily="34" charset="0"/>
                        <a:cs typeface="Arial" panose="020B0604020202020204" pitchFamily="34" charset="0"/>
                      </a:endParaRPr>
                    </a:p>
                  </a:txBody>
                  <a:tcPr anchor="ctr"/>
                </a:tc>
                <a:tc>
                  <a:txBody>
                    <a:bodyPr/>
                    <a:lstStyle/>
                    <a:p>
                      <a:pPr algn="ctr"/>
                      <a:r>
                        <a:rPr lang="en-US" sz="3200">
                          <a:solidFill>
                            <a:schemeClr val="bg1"/>
                          </a:solidFill>
                          <a:latin typeface="Arial" panose="020B0604020202020204" pitchFamily="34" charset="0"/>
                          <a:cs typeface="Arial" panose="020B0604020202020204" pitchFamily="34" charset="0"/>
                        </a:rPr>
                        <a:t>R2 Score</a:t>
                      </a:r>
                      <a:endParaRPr lang="vi-VN" sz="3200">
                        <a:solidFill>
                          <a:schemeClr val="bg1"/>
                        </a:solidFill>
                        <a:latin typeface="Arial" panose="020B0604020202020204" pitchFamily="34" charset="0"/>
                        <a:cs typeface="Arial" panose="020B0604020202020204" pitchFamily="34" charset="0"/>
                      </a:endParaRPr>
                    </a:p>
                  </a:txBody>
                  <a:tcPr anchor="ctr"/>
                </a:tc>
                <a:tc>
                  <a:txBody>
                    <a:bodyPr/>
                    <a:lstStyle/>
                    <a:p>
                      <a:pPr algn="ctr"/>
                      <a:r>
                        <a:rPr lang="en-US" sz="3200" dirty="0">
                          <a:solidFill>
                            <a:schemeClr val="bg1"/>
                          </a:solidFill>
                          <a:latin typeface="Arial" panose="020B0604020202020204" pitchFamily="34" charset="0"/>
                          <a:cs typeface="Arial" panose="020B0604020202020204" pitchFamily="34" charset="0"/>
                        </a:rPr>
                        <a:t>MAE Loss</a:t>
                      </a:r>
                      <a:endParaRPr lang="vi-VN" sz="3200" dirty="0">
                        <a:solidFill>
                          <a:schemeClr val="bg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82820908"/>
                  </a:ext>
                </a:extLst>
              </a:tr>
              <a:tr h="700382">
                <a:tc>
                  <a:txBody>
                    <a:bodyPr/>
                    <a:lstStyle/>
                    <a:p>
                      <a:pPr algn="ctr"/>
                      <a:r>
                        <a:rPr lang="en-US" sz="3200" dirty="0">
                          <a:latin typeface="Arial" panose="020B0604020202020204" pitchFamily="34" charset="0"/>
                          <a:cs typeface="Arial" panose="020B0604020202020204" pitchFamily="34" charset="0"/>
                        </a:rPr>
                        <a:t>1</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en-US" sz="3200" dirty="0">
                          <a:latin typeface="Arial" panose="020B0604020202020204" pitchFamily="34" charset="0"/>
                          <a:cs typeface="Arial" panose="020B0604020202020204" pitchFamily="34" charset="0"/>
                        </a:rPr>
                        <a:t>Decision Tree</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en-US" sz="3200" dirty="0">
                          <a:latin typeface="Arial" panose="020B0604020202020204" pitchFamily="34" charset="0"/>
                          <a:cs typeface="Arial" panose="020B0604020202020204" pitchFamily="34" charset="0"/>
                        </a:rPr>
                        <a:t>0.8077</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en-US" sz="3200" dirty="0">
                          <a:latin typeface="Arial" panose="020B0604020202020204" pitchFamily="34" charset="0"/>
                          <a:cs typeface="Arial" panose="020B0604020202020204" pitchFamily="34" charset="0"/>
                        </a:rPr>
                        <a:t>9.2370</a:t>
                      </a:r>
                      <a:endParaRPr lang="vi-VN" sz="3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602521068"/>
                  </a:ext>
                </a:extLst>
              </a:tr>
              <a:tr h="700382">
                <a:tc>
                  <a:txBody>
                    <a:bodyPr/>
                    <a:lstStyle/>
                    <a:p>
                      <a:pPr algn="ctr"/>
                      <a:r>
                        <a:rPr lang="en-US" sz="3200" dirty="0">
                          <a:latin typeface="Arial" panose="020B0604020202020204" pitchFamily="34" charset="0"/>
                          <a:cs typeface="Arial" panose="020B0604020202020204" pitchFamily="34" charset="0"/>
                        </a:rPr>
                        <a:t>2</a:t>
                      </a:r>
                      <a:endParaRPr lang="vi-VN" sz="32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latin typeface="Arial" panose="020B0604020202020204" pitchFamily="34" charset="0"/>
                          <a:cs typeface="Arial" panose="020B0604020202020204" pitchFamily="34" charset="0"/>
                        </a:rPr>
                        <a:t>Random Forest</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en-US" sz="3200" dirty="0">
                          <a:latin typeface="Arial" panose="020B0604020202020204" pitchFamily="34" charset="0"/>
                          <a:cs typeface="Arial" panose="020B0604020202020204" pitchFamily="34" charset="0"/>
                        </a:rPr>
                        <a:t>0.8100</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en-US" sz="3200" dirty="0">
                          <a:latin typeface="Arial" panose="020B0604020202020204" pitchFamily="34" charset="0"/>
                          <a:cs typeface="Arial" panose="020B0604020202020204" pitchFamily="34" charset="0"/>
                        </a:rPr>
                        <a:t>0.0496</a:t>
                      </a:r>
                      <a:endParaRPr lang="vi-VN" sz="3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046668861"/>
                  </a:ext>
                </a:extLst>
              </a:tr>
              <a:tr h="700382">
                <a:tc>
                  <a:txBody>
                    <a:bodyPr/>
                    <a:lstStyle/>
                    <a:p>
                      <a:pPr algn="ctr"/>
                      <a:r>
                        <a:rPr lang="en-US" sz="3200" dirty="0">
                          <a:latin typeface="Arial" panose="020B0604020202020204" pitchFamily="34" charset="0"/>
                          <a:cs typeface="Arial" panose="020B0604020202020204" pitchFamily="34" charset="0"/>
                        </a:rPr>
                        <a:t>3</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en-US" sz="3200" dirty="0" err="1">
                          <a:latin typeface="Arial" panose="020B0604020202020204" pitchFamily="34" charset="0"/>
                          <a:cs typeface="Arial" panose="020B0604020202020204" pitchFamily="34" charset="0"/>
                        </a:rPr>
                        <a:t>XGBoost</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en-US" sz="3200" dirty="0">
                          <a:latin typeface="Arial" panose="020B0604020202020204" pitchFamily="34" charset="0"/>
                          <a:cs typeface="Arial" panose="020B0604020202020204" pitchFamily="34" charset="0"/>
                        </a:rPr>
                        <a:t>0.9109</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en-US" sz="3200" dirty="0">
                          <a:latin typeface="Arial" panose="020B0604020202020204" pitchFamily="34" charset="0"/>
                          <a:cs typeface="Arial" panose="020B0604020202020204" pitchFamily="34" charset="0"/>
                        </a:rPr>
                        <a:t>1.6715</a:t>
                      </a:r>
                      <a:endParaRPr lang="vi-VN" sz="3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071904232"/>
                  </a:ext>
                </a:extLst>
              </a:tr>
              <a:tr h="791162">
                <a:tc>
                  <a:txBody>
                    <a:bodyPr/>
                    <a:lstStyle/>
                    <a:p>
                      <a:pPr algn="ctr"/>
                      <a:r>
                        <a:rPr lang="en-US" sz="3200" dirty="0">
                          <a:latin typeface="Arial" panose="020B0604020202020204" pitchFamily="34" charset="0"/>
                          <a:cs typeface="Arial" panose="020B0604020202020204" pitchFamily="34" charset="0"/>
                        </a:rPr>
                        <a:t>4</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en-US" sz="3200" dirty="0" err="1">
                          <a:latin typeface="Arial" panose="020B0604020202020204" pitchFamily="34" charset="0"/>
                          <a:cs typeface="Arial" panose="020B0604020202020204" pitchFamily="34" charset="0"/>
                        </a:rPr>
                        <a:t>FCNNs</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en-US" sz="3200" dirty="0">
                          <a:latin typeface="Arial" panose="020B0604020202020204" pitchFamily="34" charset="0"/>
                          <a:cs typeface="Arial" panose="020B0604020202020204" pitchFamily="34" charset="0"/>
                        </a:rPr>
                        <a:t>0.8516</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vi-VN" sz="3200" dirty="0">
                          <a:latin typeface="Arial" panose="020B0604020202020204" pitchFamily="34" charset="0"/>
                          <a:cs typeface="Arial" panose="020B0604020202020204" pitchFamily="34" charset="0"/>
                        </a:rPr>
                        <a:t>2.5622</a:t>
                      </a:r>
                    </a:p>
                  </a:txBody>
                  <a:tcPr anchor="ctr"/>
                </a:tc>
                <a:extLst>
                  <a:ext uri="{0D108BD9-81ED-4DB2-BD59-A6C34878D82A}">
                    <a16:rowId xmlns:a16="http://schemas.microsoft.com/office/drawing/2014/main" val="1263026340"/>
                  </a:ext>
                </a:extLst>
              </a:tr>
              <a:tr h="700382">
                <a:tc>
                  <a:txBody>
                    <a:bodyPr/>
                    <a:lstStyle/>
                    <a:p>
                      <a:pPr algn="ctr"/>
                      <a:r>
                        <a:rPr lang="en-US" sz="3200" dirty="0">
                          <a:latin typeface="Arial" panose="020B0604020202020204" pitchFamily="34" charset="0"/>
                          <a:cs typeface="Arial" panose="020B0604020202020204" pitchFamily="34" charset="0"/>
                        </a:rPr>
                        <a:t>5</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en-US" sz="3200" dirty="0" err="1">
                          <a:latin typeface="Arial" panose="020B0604020202020204" pitchFamily="34" charset="0"/>
                          <a:cs typeface="Arial" panose="020B0604020202020204" pitchFamily="34" charset="0"/>
                        </a:rPr>
                        <a:t>MLPs</a:t>
                      </a:r>
                      <a:endParaRPr lang="vi-VN" sz="3200" dirty="0">
                        <a:latin typeface="Arial" panose="020B0604020202020204" pitchFamily="34" charset="0"/>
                        <a:cs typeface="Arial" panose="020B0604020202020204" pitchFamily="34" charset="0"/>
                      </a:endParaRPr>
                    </a:p>
                  </a:txBody>
                  <a:tcPr anchor="ctr"/>
                </a:tc>
                <a:tc>
                  <a:txBody>
                    <a:bodyPr/>
                    <a:lstStyle/>
                    <a:p>
                      <a:pPr algn="ctr"/>
                      <a:r>
                        <a:rPr lang="vi-VN" sz="3200" dirty="0">
                          <a:latin typeface="Arial" panose="020B0604020202020204" pitchFamily="34" charset="0"/>
                          <a:cs typeface="Arial" panose="020B0604020202020204" pitchFamily="34" charset="0"/>
                        </a:rPr>
                        <a:t>0.8421</a:t>
                      </a:r>
                    </a:p>
                  </a:txBody>
                  <a:tcPr anchor="ctr"/>
                </a:tc>
                <a:tc>
                  <a:txBody>
                    <a:bodyPr/>
                    <a:lstStyle/>
                    <a:p>
                      <a:pPr algn="ctr"/>
                      <a:r>
                        <a:rPr lang="vi-VN" sz="3200" dirty="0">
                          <a:latin typeface="Arial" panose="020B0604020202020204" pitchFamily="34" charset="0"/>
                          <a:cs typeface="Arial" panose="020B0604020202020204" pitchFamily="34" charset="0"/>
                        </a:rPr>
                        <a:t>2.2612</a:t>
                      </a:r>
                    </a:p>
                  </a:txBody>
                  <a:tcPr anchor="ctr"/>
                </a:tc>
                <a:extLst>
                  <a:ext uri="{0D108BD9-81ED-4DB2-BD59-A6C34878D82A}">
                    <a16:rowId xmlns:a16="http://schemas.microsoft.com/office/drawing/2014/main" val="3943107651"/>
                  </a:ext>
                </a:extLst>
              </a:tr>
            </a:tbl>
          </a:graphicData>
        </a:graphic>
      </p:graphicFrame>
      <p:sp>
        <p:nvSpPr>
          <p:cNvPr id="26" name="TextBox 25">
            <a:extLst>
              <a:ext uri="{FF2B5EF4-FFF2-40B4-BE49-F238E27FC236}">
                <a16:creationId xmlns:a16="http://schemas.microsoft.com/office/drawing/2014/main" id="{30D05B2A-A505-6DC5-92F3-62D67C46E988}"/>
              </a:ext>
            </a:extLst>
          </p:cNvPr>
          <p:cNvSpPr txBox="1"/>
          <p:nvPr/>
        </p:nvSpPr>
        <p:spPr>
          <a:xfrm>
            <a:off x="2095499" y="6845772"/>
            <a:ext cx="14097001" cy="523220"/>
          </a:xfrm>
          <a:prstGeom prst="rect">
            <a:avLst/>
          </a:prstGeom>
          <a:solidFill>
            <a:schemeClr val="accent3">
              <a:lumMod val="60000"/>
              <a:lumOff val="40000"/>
            </a:schemeClr>
          </a:solidFill>
          <a:ln>
            <a:noFill/>
          </a:ln>
        </p:spPr>
        <p:txBody>
          <a:bodyPr wrap="square" rtlCol="0">
            <a:spAutoFit/>
          </a:bodyPr>
          <a:lstStyle/>
          <a:p>
            <a:pPr algn="ctr"/>
            <a:r>
              <a:rPr lang="en-US" sz="2800" b="1" dirty="0"/>
              <a:t>Performance of applied models</a:t>
            </a:r>
            <a:endParaRPr lang="vi-VN" sz="28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9E1C7-7302-F554-5EEA-FCBBF0711F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5BEB70-D617-9E82-30CF-D274A1F90CFA}"/>
              </a:ext>
            </a:extLst>
          </p:cNvPr>
          <p:cNvSpPr/>
          <p:nvPr/>
        </p:nvSpPr>
        <p:spPr>
          <a:xfrm flipV="1">
            <a:off x="0" y="-26670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2777" r="-9579" b="-24805"/>
            </a:stretch>
          </a:blipFill>
        </p:spPr>
        <p:txBody>
          <a:bodyPr/>
          <a:lstStyle/>
          <a:p>
            <a:endParaRPr lang="vi-VN" dirty="0"/>
          </a:p>
        </p:txBody>
      </p:sp>
      <p:sp>
        <p:nvSpPr>
          <p:cNvPr id="14" name="Freeform 14">
            <a:extLst>
              <a:ext uri="{FF2B5EF4-FFF2-40B4-BE49-F238E27FC236}">
                <a16:creationId xmlns:a16="http://schemas.microsoft.com/office/drawing/2014/main" id="{1652E644-8FA5-7309-D96B-373763873AD5}"/>
              </a:ext>
            </a:extLst>
          </p:cNvPr>
          <p:cNvSpPr/>
          <p:nvPr/>
        </p:nvSpPr>
        <p:spPr>
          <a:xfrm>
            <a:off x="11847843" y="-3668870"/>
            <a:ext cx="9448082" cy="9105589"/>
          </a:xfrm>
          <a:custGeom>
            <a:avLst/>
            <a:gdLst/>
            <a:ahLst/>
            <a:cxnLst/>
            <a:rect l="l" t="t" r="r" b="b"/>
            <a:pathLst>
              <a:path w="9448082" h="9105589">
                <a:moveTo>
                  <a:pt x="0" y="0"/>
                </a:moveTo>
                <a:lnTo>
                  <a:pt x="9448082" y="0"/>
                </a:lnTo>
                <a:lnTo>
                  <a:pt x="9448082" y="9105589"/>
                </a:lnTo>
                <a:lnTo>
                  <a:pt x="0" y="910558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17" name="Freeform 17">
            <a:extLst>
              <a:ext uri="{FF2B5EF4-FFF2-40B4-BE49-F238E27FC236}">
                <a16:creationId xmlns:a16="http://schemas.microsoft.com/office/drawing/2014/main" id="{A9CA6DAA-07EB-CE32-1AA8-9389C51D9AC0}"/>
              </a:ext>
            </a:extLst>
          </p:cNvPr>
          <p:cNvSpPr/>
          <p:nvPr/>
        </p:nvSpPr>
        <p:spPr>
          <a:xfrm rot="3905352">
            <a:off x="14164357" y="7320145"/>
            <a:ext cx="6731019" cy="6790435"/>
          </a:xfrm>
          <a:custGeom>
            <a:avLst/>
            <a:gdLst/>
            <a:ahLst/>
            <a:cxnLst/>
            <a:rect l="l" t="t" r="r" b="b"/>
            <a:pathLst>
              <a:path w="6731019" h="6790435">
                <a:moveTo>
                  <a:pt x="0" y="0"/>
                </a:moveTo>
                <a:lnTo>
                  <a:pt x="6731019" y="0"/>
                </a:lnTo>
                <a:lnTo>
                  <a:pt x="6731019" y="6790435"/>
                </a:lnTo>
                <a:lnTo>
                  <a:pt x="0" y="679043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18" name="TextBox 18">
            <a:extLst>
              <a:ext uri="{FF2B5EF4-FFF2-40B4-BE49-F238E27FC236}">
                <a16:creationId xmlns:a16="http://schemas.microsoft.com/office/drawing/2014/main" id="{B09DC5C5-D6F6-E592-0B7B-1B6DDAB1C1CE}"/>
              </a:ext>
            </a:extLst>
          </p:cNvPr>
          <p:cNvSpPr txBox="1"/>
          <p:nvPr/>
        </p:nvSpPr>
        <p:spPr>
          <a:xfrm>
            <a:off x="1292697" y="3930197"/>
            <a:ext cx="11470488" cy="729271"/>
          </a:xfrm>
          <a:prstGeom prst="rect">
            <a:avLst/>
          </a:prstGeom>
        </p:spPr>
        <p:txBody>
          <a:bodyPr lIns="0" tIns="0" rIns="0" bIns="0" rtlCol="0" anchor="t">
            <a:spAutoFit/>
          </a:bodyPr>
          <a:lstStyle/>
          <a:p>
            <a:pPr marL="0" lvl="0" indent="0" algn="l">
              <a:lnSpc>
                <a:spcPts val="5508"/>
              </a:lnSpc>
              <a:spcBef>
                <a:spcPct val="0"/>
              </a:spcBef>
            </a:pPr>
            <a:r>
              <a:rPr lang="en-US" sz="5196" b="1">
                <a:solidFill>
                  <a:srgbClr val="FFFFFF"/>
                </a:solidFill>
                <a:latin typeface="Aileron Ultra-Bold"/>
                <a:ea typeface="Aileron Ultra-Bold"/>
                <a:cs typeface="Aileron Ultra-Bold"/>
                <a:sym typeface="Aileron Ultra-Bold"/>
              </a:rPr>
              <a:t>Ethical Use of Data</a:t>
            </a:r>
          </a:p>
        </p:txBody>
      </p:sp>
      <p:sp>
        <p:nvSpPr>
          <p:cNvPr id="27" name="TextBox 6">
            <a:extLst>
              <a:ext uri="{FF2B5EF4-FFF2-40B4-BE49-F238E27FC236}">
                <a16:creationId xmlns:a16="http://schemas.microsoft.com/office/drawing/2014/main" id="{FFBFC233-2C60-66A8-E1ED-A860C3E02A28}"/>
              </a:ext>
            </a:extLst>
          </p:cNvPr>
          <p:cNvSpPr txBox="1"/>
          <p:nvPr/>
        </p:nvSpPr>
        <p:spPr>
          <a:xfrm>
            <a:off x="381000" y="310677"/>
            <a:ext cx="47244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Future works</a:t>
            </a:r>
          </a:p>
        </p:txBody>
      </p:sp>
      <p:sp>
        <p:nvSpPr>
          <p:cNvPr id="28" name="TextBox 27">
            <a:extLst>
              <a:ext uri="{FF2B5EF4-FFF2-40B4-BE49-F238E27FC236}">
                <a16:creationId xmlns:a16="http://schemas.microsoft.com/office/drawing/2014/main" id="{81F69D29-18C4-A21A-6766-6A10B7B31AFD}"/>
              </a:ext>
            </a:extLst>
          </p:cNvPr>
          <p:cNvSpPr txBox="1"/>
          <p:nvPr/>
        </p:nvSpPr>
        <p:spPr>
          <a:xfrm>
            <a:off x="361950" y="1313851"/>
            <a:ext cx="10363200" cy="2793842"/>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In the future, we hope to expand the dataset by crawling additional time series data, especially focusing on diverse patterns, lengths, and complexities. This includes exploring datasets from financial, weather, or sensor-based domains to apply model performance into real-world applications.</a:t>
            </a:r>
          </a:p>
        </p:txBody>
      </p:sp>
      <p:sp>
        <p:nvSpPr>
          <p:cNvPr id="3" name="TextBox 2">
            <a:extLst>
              <a:ext uri="{FF2B5EF4-FFF2-40B4-BE49-F238E27FC236}">
                <a16:creationId xmlns:a16="http://schemas.microsoft.com/office/drawing/2014/main" id="{38835B4D-BA44-2E84-7059-255D982DECD2}"/>
              </a:ext>
            </a:extLst>
          </p:cNvPr>
          <p:cNvSpPr txBox="1"/>
          <p:nvPr/>
        </p:nvSpPr>
        <p:spPr>
          <a:xfrm>
            <a:off x="361950" y="4408045"/>
            <a:ext cx="9886950" cy="1160318"/>
          </a:xfrm>
          <a:prstGeom prst="rect">
            <a:avLst/>
          </a:prstGeom>
          <a:noFill/>
        </p:spPr>
        <p:txBody>
          <a:bodyPr wrap="square" rtlCol="0">
            <a:spAutoFit/>
          </a:bodyPr>
          <a:lstStyle/>
          <a:p>
            <a:r>
              <a:rPr lang="en-US" sz="5140" b="1" dirty="0">
                <a:solidFill>
                  <a:srgbClr val="004CCF"/>
                </a:solidFill>
                <a:latin typeface="Aileron Ultra-Bold"/>
                <a:ea typeface="Aileron Ultra-Bold"/>
                <a:cs typeface="Aileron Ultra-Bold"/>
                <a:sym typeface="Aileron Ultra-Bold"/>
              </a:rPr>
              <a:t>Conclusion</a:t>
            </a:r>
          </a:p>
          <a:p>
            <a:endParaRPr lang="en-VN" dirty="0"/>
          </a:p>
        </p:txBody>
      </p:sp>
      <p:sp>
        <p:nvSpPr>
          <p:cNvPr id="4" name="TextBox 3">
            <a:extLst>
              <a:ext uri="{FF2B5EF4-FFF2-40B4-BE49-F238E27FC236}">
                <a16:creationId xmlns:a16="http://schemas.microsoft.com/office/drawing/2014/main" id="{EF58DB07-1AF7-1106-9678-94011DC19D19}"/>
              </a:ext>
            </a:extLst>
          </p:cNvPr>
          <p:cNvSpPr txBox="1"/>
          <p:nvPr/>
        </p:nvSpPr>
        <p:spPr>
          <a:xfrm>
            <a:off x="381000" y="5597057"/>
            <a:ext cx="8946606" cy="3901837"/>
          </a:xfrm>
          <a:prstGeom prst="rect">
            <a:avLst/>
          </a:prstGeom>
          <a:noFill/>
        </p:spPr>
        <p:txBody>
          <a:bodyPr wrap="square" rtlCol="0">
            <a:spAutoFit/>
          </a:bodyPr>
          <a:lstStyle/>
          <a:p>
            <a:pPr>
              <a:lnSpc>
                <a:spcPct val="150000"/>
              </a:lnSpc>
            </a:pPr>
            <a:r>
              <a:rPr lang="en-GB" sz="2400" dirty="0" err="1">
                <a:latin typeface="Arial" panose="020B0604020202020204" pitchFamily="34" charset="0"/>
                <a:cs typeface="Arial" panose="020B0604020202020204" pitchFamily="34" charset="0"/>
              </a:rPr>
              <a:t>XGBoost</a:t>
            </a:r>
            <a:r>
              <a:rPr lang="en-GB" sz="2400" dirty="0">
                <a:latin typeface="Arial" panose="020B0604020202020204" pitchFamily="34" charset="0"/>
                <a:cs typeface="Arial" panose="020B0604020202020204" pitchFamily="34" charset="0"/>
              </a:rPr>
              <a:t> stood out with the highest R2 score of 0.910 and the lowest root mean square error (RMSE) of 3.365, making it the most accurate model for this dataset.</a:t>
            </a:r>
          </a:p>
          <a:p>
            <a:pPr>
              <a:lnSpc>
                <a:spcPct val="150000"/>
              </a:lnSpc>
            </a:pPr>
            <a:r>
              <a:rPr lang="en-GB" sz="2400" dirty="0">
                <a:latin typeface="Arial" panose="020B0604020202020204" pitchFamily="34" charset="0"/>
                <a:cs typeface="Arial" panose="020B0604020202020204" pitchFamily="34" charset="0"/>
              </a:rPr>
              <a:t>Neural network models, such as FCNNs and MLPs, performed moderately well. However, their relatively higher computational cost compared to </a:t>
            </a:r>
            <a:r>
              <a:rPr lang="en-GB" sz="2400" dirty="0" err="1">
                <a:latin typeface="Arial" panose="020B0604020202020204" pitchFamily="34" charset="0"/>
                <a:cs typeface="Arial" panose="020B0604020202020204" pitchFamily="34" charset="0"/>
              </a:rPr>
              <a:t>XGBoost</a:t>
            </a:r>
            <a:r>
              <a:rPr lang="en-GB" sz="2400" dirty="0">
                <a:latin typeface="Arial" panose="020B0604020202020204" pitchFamily="34" charset="0"/>
                <a:cs typeface="Arial" panose="020B0604020202020204" pitchFamily="34" charset="0"/>
              </a:rPr>
              <a:t> suggests that while they show promise .</a:t>
            </a:r>
            <a:endParaRPr lang="en-VN"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7372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1905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12777" r="-9579" b="-24805"/>
            </a:stretch>
          </a:blipFill>
        </p:spPr>
        <p:txBody>
          <a:bodyPr/>
          <a:lstStyle/>
          <a:p>
            <a:endParaRPr lang="vi-VN"/>
          </a:p>
        </p:txBody>
      </p:sp>
      <p:sp>
        <p:nvSpPr>
          <p:cNvPr id="14" name="Freeform 14"/>
          <p:cNvSpPr/>
          <p:nvPr/>
        </p:nvSpPr>
        <p:spPr>
          <a:xfrm>
            <a:off x="11847843" y="-3668870"/>
            <a:ext cx="9448082" cy="9105589"/>
          </a:xfrm>
          <a:custGeom>
            <a:avLst/>
            <a:gdLst/>
            <a:ahLst/>
            <a:cxnLst/>
            <a:rect l="l" t="t" r="r" b="b"/>
            <a:pathLst>
              <a:path w="9448082" h="9105589">
                <a:moveTo>
                  <a:pt x="0" y="0"/>
                </a:moveTo>
                <a:lnTo>
                  <a:pt x="9448082" y="0"/>
                </a:lnTo>
                <a:lnTo>
                  <a:pt x="9448082" y="9105589"/>
                </a:lnTo>
                <a:lnTo>
                  <a:pt x="0" y="910558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vi-VN"/>
          </a:p>
        </p:txBody>
      </p:sp>
      <p:sp>
        <p:nvSpPr>
          <p:cNvPr id="17" name="Freeform 17"/>
          <p:cNvSpPr/>
          <p:nvPr/>
        </p:nvSpPr>
        <p:spPr>
          <a:xfrm rot="3905352">
            <a:off x="14164357" y="7320145"/>
            <a:ext cx="6731019" cy="6790435"/>
          </a:xfrm>
          <a:custGeom>
            <a:avLst/>
            <a:gdLst/>
            <a:ahLst/>
            <a:cxnLst/>
            <a:rect l="l" t="t" r="r" b="b"/>
            <a:pathLst>
              <a:path w="6731019" h="6790435">
                <a:moveTo>
                  <a:pt x="0" y="0"/>
                </a:moveTo>
                <a:lnTo>
                  <a:pt x="6731019" y="0"/>
                </a:lnTo>
                <a:lnTo>
                  <a:pt x="6731019" y="6790435"/>
                </a:lnTo>
                <a:lnTo>
                  <a:pt x="0" y="679043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vi-VN"/>
          </a:p>
        </p:txBody>
      </p:sp>
      <p:sp>
        <p:nvSpPr>
          <p:cNvPr id="18" name="TextBox 18"/>
          <p:cNvSpPr txBox="1"/>
          <p:nvPr/>
        </p:nvSpPr>
        <p:spPr>
          <a:xfrm>
            <a:off x="1292697" y="3930197"/>
            <a:ext cx="11470488" cy="729271"/>
          </a:xfrm>
          <a:prstGeom prst="rect">
            <a:avLst/>
          </a:prstGeom>
        </p:spPr>
        <p:txBody>
          <a:bodyPr lIns="0" tIns="0" rIns="0" bIns="0" rtlCol="0" anchor="t">
            <a:spAutoFit/>
          </a:bodyPr>
          <a:lstStyle/>
          <a:p>
            <a:pPr marL="0" lvl="0" indent="0" algn="l">
              <a:lnSpc>
                <a:spcPts val="5508"/>
              </a:lnSpc>
              <a:spcBef>
                <a:spcPct val="0"/>
              </a:spcBef>
            </a:pPr>
            <a:r>
              <a:rPr lang="en-US" sz="5196" b="1">
                <a:solidFill>
                  <a:srgbClr val="FFFFFF"/>
                </a:solidFill>
                <a:latin typeface="Aileron Ultra-Bold"/>
                <a:ea typeface="Aileron Ultra-Bold"/>
                <a:cs typeface="Aileron Ultra-Bold"/>
                <a:sym typeface="Aileron Ultra-Bold"/>
              </a:rPr>
              <a:t>Ethical Use of Data</a:t>
            </a:r>
          </a:p>
        </p:txBody>
      </p:sp>
      <p:sp>
        <p:nvSpPr>
          <p:cNvPr id="27" name="TextBox 6">
            <a:extLst>
              <a:ext uri="{FF2B5EF4-FFF2-40B4-BE49-F238E27FC236}">
                <a16:creationId xmlns:a16="http://schemas.microsoft.com/office/drawing/2014/main" id="{1CE83118-E4FC-A5DA-EC97-45A36E9C741C}"/>
              </a:ext>
            </a:extLst>
          </p:cNvPr>
          <p:cNvSpPr txBox="1"/>
          <p:nvPr/>
        </p:nvSpPr>
        <p:spPr>
          <a:xfrm>
            <a:off x="341643" y="484795"/>
            <a:ext cx="47244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Conclusion</a:t>
            </a:r>
          </a:p>
        </p:txBody>
      </p:sp>
      <p:sp>
        <p:nvSpPr>
          <p:cNvPr id="28" name="TextBox 27">
            <a:extLst>
              <a:ext uri="{FF2B5EF4-FFF2-40B4-BE49-F238E27FC236}">
                <a16:creationId xmlns:a16="http://schemas.microsoft.com/office/drawing/2014/main" id="{9B6CCE99-BFFA-1822-396A-410622F359B2}"/>
              </a:ext>
            </a:extLst>
          </p:cNvPr>
          <p:cNvSpPr txBox="1"/>
          <p:nvPr/>
        </p:nvSpPr>
        <p:spPr>
          <a:xfrm>
            <a:off x="381000" y="3444164"/>
            <a:ext cx="10363200" cy="3709349"/>
          </a:xfrm>
          <a:prstGeom prst="rect">
            <a:avLst/>
          </a:prstGeom>
          <a:noFill/>
        </p:spPr>
        <p:txBody>
          <a:bodyPr wrap="square" rtlCol="0">
            <a:spAutoFit/>
          </a:bodyPr>
          <a:lstStyle/>
          <a:p>
            <a:pPr>
              <a:lnSpc>
                <a:spcPct val="150000"/>
              </a:lnSpc>
            </a:pPr>
            <a:r>
              <a:rPr lang="en-US" sz="3200" dirty="0"/>
              <a:t>In the future, we hope to expand the dataset by crawling additional time series data, especially focusing on diverse patterns, lengths, and complexities. This includes exploring</a:t>
            </a:r>
          </a:p>
          <a:p>
            <a:pPr>
              <a:lnSpc>
                <a:spcPct val="150000"/>
              </a:lnSpc>
            </a:pPr>
            <a:r>
              <a:rPr lang="en-US" sz="3200" dirty="0"/>
              <a:t>datasets from financial, weather, or sensor-based domains to apply model performance into real-world applications.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87904" flipH="1">
            <a:off x="-839917" y="-1714924"/>
            <a:ext cx="19967835" cy="13716849"/>
          </a:xfrm>
          <a:custGeom>
            <a:avLst/>
            <a:gdLst/>
            <a:ahLst/>
            <a:cxnLst/>
            <a:rect l="l" t="t" r="r" b="b"/>
            <a:pathLst>
              <a:path w="19967835" h="13716849">
                <a:moveTo>
                  <a:pt x="17923082" y="0"/>
                </a:moveTo>
                <a:lnTo>
                  <a:pt x="0" y="3635115"/>
                </a:lnTo>
                <a:lnTo>
                  <a:pt x="2044752" y="13716848"/>
                </a:lnTo>
                <a:lnTo>
                  <a:pt x="19967834" y="10081733"/>
                </a:lnTo>
                <a:lnTo>
                  <a:pt x="17923082" y="0"/>
                </a:lnTo>
                <a:close/>
              </a:path>
            </a:pathLst>
          </a:custGeom>
          <a:blipFill>
            <a:blip r:embed="rId2"/>
            <a:stretch>
              <a:fillRect l="-1391" t="-12916" r="-8439"/>
            </a:stretch>
          </a:blipFill>
        </p:spPr>
        <p:txBody>
          <a:bodyPr/>
          <a:lstStyle/>
          <a:p>
            <a:endParaRPr lang="vi-VN"/>
          </a:p>
        </p:txBody>
      </p:sp>
      <p:grpSp>
        <p:nvGrpSpPr>
          <p:cNvPr id="3" name="Group 3"/>
          <p:cNvGrpSpPr/>
          <p:nvPr/>
        </p:nvGrpSpPr>
        <p:grpSpPr>
          <a:xfrm>
            <a:off x="0" y="0"/>
            <a:ext cx="18288000" cy="2891960"/>
            <a:chOff x="0" y="0"/>
            <a:chExt cx="4816593" cy="761668"/>
          </a:xfrm>
        </p:grpSpPr>
        <p:sp>
          <p:nvSpPr>
            <p:cNvPr id="4" name="Freeform 4"/>
            <p:cNvSpPr/>
            <p:nvPr/>
          </p:nvSpPr>
          <p:spPr>
            <a:xfrm>
              <a:off x="0" y="0"/>
              <a:ext cx="4816592" cy="761668"/>
            </a:xfrm>
            <a:custGeom>
              <a:avLst/>
              <a:gdLst/>
              <a:ahLst/>
              <a:cxnLst/>
              <a:rect l="l" t="t" r="r" b="b"/>
              <a:pathLst>
                <a:path w="4816592" h="761668">
                  <a:moveTo>
                    <a:pt x="0" y="0"/>
                  </a:moveTo>
                  <a:lnTo>
                    <a:pt x="4816592" y="0"/>
                  </a:lnTo>
                  <a:lnTo>
                    <a:pt x="4816592" y="761668"/>
                  </a:lnTo>
                  <a:lnTo>
                    <a:pt x="0" y="761668"/>
                  </a:lnTo>
                  <a:close/>
                </a:path>
              </a:pathLst>
            </a:custGeom>
            <a:solidFill>
              <a:srgbClr val="0E62F2"/>
            </a:solidFill>
          </p:spPr>
          <p:txBody>
            <a:bodyPr/>
            <a:lstStyle/>
            <a:p>
              <a:endParaRPr lang="vi-VN"/>
            </a:p>
          </p:txBody>
        </p:sp>
        <p:sp>
          <p:nvSpPr>
            <p:cNvPr id="5" name="TextBox 5"/>
            <p:cNvSpPr txBox="1"/>
            <p:nvPr/>
          </p:nvSpPr>
          <p:spPr>
            <a:xfrm>
              <a:off x="0" y="-47625"/>
              <a:ext cx="4816593" cy="809293"/>
            </a:xfrm>
            <a:prstGeom prst="rect">
              <a:avLst/>
            </a:prstGeom>
          </p:spPr>
          <p:txBody>
            <a:bodyPr lIns="50800" tIns="50800" rIns="50800" bIns="50800" rtlCol="0" anchor="ctr"/>
            <a:lstStyle/>
            <a:p>
              <a:pPr algn="ctr">
                <a:lnSpc>
                  <a:spcPts val="3258"/>
                </a:lnSpc>
              </a:pPr>
              <a:endParaRPr/>
            </a:p>
          </p:txBody>
        </p:sp>
      </p:grpSp>
      <p:grpSp>
        <p:nvGrpSpPr>
          <p:cNvPr id="6" name="Group 6"/>
          <p:cNvGrpSpPr/>
          <p:nvPr/>
        </p:nvGrpSpPr>
        <p:grpSpPr>
          <a:xfrm>
            <a:off x="4356888" y="-215362"/>
            <a:ext cx="9574225" cy="4787112"/>
            <a:chOff x="0" y="0"/>
            <a:chExt cx="6350000" cy="3175000"/>
          </a:xfrm>
        </p:grpSpPr>
        <p:sp>
          <p:nvSpPr>
            <p:cNvPr id="7" name="Freeform 7"/>
            <p:cNvSpPr/>
            <p:nvPr/>
          </p:nvSpPr>
          <p:spPr>
            <a:xfrm>
              <a:off x="0" y="0"/>
              <a:ext cx="6350000" cy="3175000"/>
            </a:xfrm>
            <a:custGeom>
              <a:avLst/>
              <a:gdLst/>
              <a:ahLst/>
              <a:cxnLst/>
              <a:rect l="l" t="t" r="r" b="b"/>
              <a:pathLst>
                <a:path w="6350000" h="3175000">
                  <a:moveTo>
                    <a:pt x="3175000" y="3175000"/>
                  </a:moveTo>
                  <a:cubicBezTo>
                    <a:pt x="1421498" y="3175000"/>
                    <a:pt x="0" y="1753502"/>
                    <a:pt x="0" y="0"/>
                  </a:cubicBezTo>
                  <a:lnTo>
                    <a:pt x="6350000" y="0"/>
                  </a:lnTo>
                  <a:cubicBezTo>
                    <a:pt x="6350000" y="1753502"/>
                    <a:pt x="4928502" y="3175000"/>
                    <a:pt x="3175000" y="3175000"/>
                  </a:cubicBezTo>
                  <a:close/>
                </a:path>
              </a:pathLst>
            </a:custGeom>
            <a:blipFill>
              <a:blip r:embed="rId3"/>
              <a:stretch>
                <a:fillRect t="-16625" r="-10606" b="-30757"/>
              </a:stretch>
            </a:blipFill>
            <a:ln w="190500" cap="sq">
              <a:solidFill>
                <a:srgbClr val="0E62F2"/>
              </a:solidFill>
              <a:prstDash val="solid"/>
              <a:miter/>
            </a:ln>
          </p:spPr>
          <p:txBody>
            <a:bodyPr/>
            <a:lstStyle/>
            <a:p>
              <a:endParaRPr lang="vi-VN"/>
            </a:p>
          </p:txBody>
        </p:sp>
      </p:grpSp>
      <p:sp>
        <p:nvSpPr>
          <p:cNvPr id="8" name="Freeform 8"/>
          <p:cNvSpPr/>
          <p:nvPr/>
        </p:nvSpPr>
        <p:spPr>
          <a:xfrm rot="3441647">
            <a:off x="15731462" y="4890666"/>
            <a:ext cx="6394424" cy="6386431"/>
          </a:xfrm>
          <a:custGeom>
            <a:avLst/>
            <a:gdLst/>
            <a:ahLst/>
            <a:cxnLst/>
            <a:rect l="l" t="t" r="r" b="b"/>
            <a:pathLst>
              <a:path w="6394424" h="6386431">
                <a:moveTo>
                  <a:pt x="0" y="0"/>
                </a:moveTo>
                <a:lnTo>
                  <a:pt x="6394424" y="0"/>
                </a:lnTo>
                <a:lnTo>
                  <a:pt x="6394424" y="6386431"/>
                </a:lnTo>
                <a:lnTo>
                  <a:pt x="0" y="638643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sp>
        <p:nvSpPr>
          <p:cNvPr id="9" name="Freeform 9"/>
          <p:cNvSpPr/>
          <p:nvPr/>
        </p:nvSpPr>
        <p:spPr>
          <a:xfrm rot="-3444000" flipH="1">
            <a:off x="-3838550" y="4890666"/>
            <a:ext cx="6394424" cy="6386431"/>
          </a:xfrm>
          <a:custGeom>
            <a:avLst/>
            <a:gdLst/>
            <a:ahLst/>
            <a:cxnLst/>
            <a:rect l="l" t="t" r="r" b="b"/>
            <a:pathLst>
              <a:path w="6394424" h="6386431">
                <a:moveTo>
                  <a:pt x="6394424" y="0"/>
                </a:moveTo>
                <a:lnTo>
                  <a:pt x="0" y="0"/>
                </a:lnTo>
                <a:lnTo>
                  <a:pt x="0" y="6386431"/>
                </a:lnTo>
                <a:lnTo>
                  <a:pt x="6394424" y="6386431"/>
                </a:lnTo>
                <a:lnTo>
                  <a:pt x="6394424"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vi-VN"/>
          </a:p>
        </p:txBody>
      </p:sp>
      <p:grpSp>
        <p:nvGrpSpPr>
          <p:cNvPr id="10" name="Group 10"/>
          <p:cNvGrpSpPr/>
          <p:nvPr/>
        </p:nvGrpSpPr>
        <p:grpSpPr>
          <a:xfrm>
            <a:off x="1028700" y="9921148"/>
            <a:ext cx="16230600" cy="3086100"/>
            <a:chOff x="0" y="0"/>
            <a:chExt cx="4274726" cy="812800"/>
          </a:xfrm>
        </p:grpSpPr>
        <p:sp>
          <p:nvSpPr>
            <p:cNvPr id="11" name="Freeform 11"/>
            <p:cNvSpPr/>
            <p:nvPr/>
          </p:nvSpPr>
          <p:spPr>
            <a:xfrm>
              <a:off x="0" y="0"/>
              <a:ext cx="4274726" cy="812800"/>
            </a:xfrm>
            <a:custGeom>
              <a:avLst/>
              <a:gdLst/>
              <a:ahLst/>
              <a:cxnLst/>
              <a:rect l="l" t="t" r="r" b="b"/>
              <a:pathLst>
                <a:path w="4274726" h="812800">
                  <a:moveTo>
                    <a:pt x="0" y="0"/>
                  </a:moveTo>
                  <a:lnTo>
                    <a:pt x="4274726" y="0"/>
                  </a:lnTo>
                  <a:lnTo>
                    <a:pt x="4274726" y="812800"/>
                  </a:lnTo>
                  <a:lnTo>
                    <a:pt x="0" y="812800"/>
                  </a:lnTo>
                  <a:close/>
                </a:path>
              </a:pathLst>
            </a:custGeom>
            <a:solidFill>
              <a:srgbClr val="0E62F2"/>
            </a:solidFill>
          </p:spPr>
          <p:txBody>
            <a:bodyPr/>
            <a:lstStyle/>
            <a:p>
              <a:endParaRPr lang="vi-VN"/>
            </a:p>
          </p:txBody>
        </p:sp>
        <p:sp>
          <p:nvSpPr>
            <p:cNvPr id="12" name="TextBox 12"/>
            <p:cNvSpPr txBox="1"/>
            <p:nvPr/>
          </p:nvSpPr>
          <p:spPr>
            <a:xfrm>
              <a:off x="0" y="-47625"/>
              <a:ext cx="4274726" cy="860425"/>
            </a:xfrm>
            <a:prstGeom prst="rect">
              <a:avLst/>
            </a:prstGeom>
          </p:spPr>
          <p:txBody>
            <a:bodyPr lIns="50800" tIns="50800" rIns="50800" bIns="50800" rtlCol="0" anchor="ctr"/>
            <a:lstStyle/>
            <a:p>
              <a:pPr algn="ctr">
                <a:lnSpc>
                  <a:spcPts val="3258"/>
                </a:lnSpc>
              </a:pPr>
              <a:endParaRPr/>
            </a:p>
          </p:txBody>
        </p:sp>
      </p:grpSp>
      <p:sp>
        <p:nvSpPr>
          <p:cNvPr id="24" name="TextBox 24"/>
          <p:cNvSpPr txBox="1"/>
          <p:nvPr/>
        </p:nvSpPr>
        <p:spPr>
          <a:xfrm>
            <a:off x="3772688" y="5156278"/>
            <a:ext cx="10742624" cy="1251051"/>
          </a:xfrm>
          <a:prstGeom prst="rect">
            <a:avLst/>
          </a:prstGeom>
        </p:spPr>
        <p:txBody>
          <a:bodyPr lIns="0" tIns="0" rIns="0" bIns="0" rtlCol="0" anchor="t">
            <a:spAutoFit/>
          </a:bodyPr>
          <a:lstStyle/>
          <a:p>
            <a:pPr marL="0" lvl="0" indent="0" algn="ctr">
              <a:lnSpc>
                <a:spcPts val="9548"/>
              </a:lnSpc>
              <a:spcBef>
                <a:spcPct val="0"/>
              </a:spcBef>
            </a:pPr>
            <a:r>
              <a:rPr lang="en-US" sz="9007" b="1">
                <a:solidFill>
                  <a:srgbClr val="004CCF"/>
                </a:solidFill>
                <a:latin typeface="Aileron Ultra-Bold"/>
                <a:ea typeface="Aileron Ultra-Bold"/>
                <a:cs typeface="Aileron Ultra-Bold"/>
                <a:sym typeface="Aileron Ultra-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786" t="-37583" r="-9579" b="-4754"/>
            </a:stretch>
          </a:blipFill>
        </p:spPr>
        <p:txBody>
          <a:bodyPr/>
          <a:lstStyle/>
          <a:p>
            <a:endParaRPr lang="vi-VN" dirty="0"/>
          </a:p>
        </p:txBody>
      </p:sp>
      <p:sp>
        <p:nvSpPr>
          <p:cNvPr id="6" name="TextBox 6"/>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Data</a:t>
            </a:r>
            <a:r>
              <a:rPr lang="vi-VN" sz="5135" b="1" dirty="0">
                <a:solidFill>
                  <a:srgbClr val="004CCF"/>
                </a:solidFill>
                <a:latin typeface="Aileron Ultra-Bold"/>
                <a:ea typeface="Aileron Ultra-Bold"/>
                <a:cs typeface="Aileron Ultra-Bold"/>
                <a:sym typeface="Aileron Ultra-Bold"/>
              </a:rPr>
              <a:t> Acquisition</a:t>
            </a:r>
            <a:endParaRPr lang="en-US" sz="5135" b="1" dirty="0">
              <a:solidFill>
                <a:srgbClr val="004CCF"/>
              </a:solidFill>
              <a:latin typeface="Aileron Ultra-Bold"/>
              <a:ea typeface="Aileron Ultra-Bold"/>
              <a:cs typeface="Aileron Ultra-Bold"/>
              <a:sym typeface="Aileron Ultra-Bold"/>
            </a:endParaRPr>
          </a:p>
        </p:txBody>
      </p:sp>
      <p:pic>
        <p:nvPicPr>
          <p:cNvPr id="7" name="Picture 6">
            <a:extLst>
              <a:ext uri="{FF2B5EF4-FFF2-40B4-BE49-F238E27FC236}">
                <a16:creationId xmlns:a16="http://schemas.microsoft.com/office/drawing/2014/main" id="{BED6EDF0-71ED-5C56-42BF-31E9867BB696}"/>
              </a:ext>
            </a:extLst>
          </p:cNvPr>
          <p:cNvPicPr>
            <a:picLocks noChangeAspect="1"/>
          </p:cNvPicPr>
          <p:nvPr/>
        </p:nvPicPr>
        <p:blipFill>
          <a:blip r:embed="rId4"/>
          <a:stretch>
            <a:fillRect/>
          </a:stretch>
        </p:blipFill>
        <p:spPr>
          <a:xfrm>
            <a:off x="3086100" y="1714500"/>
            <a:ext cx="12115800" cy="660568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2AB4B9F-3183-5615-3CF6-7DD5891B753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C1760D1-F9D2-756D-6774-43000B1978BA}"/>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pic>
        <p:nvPicPr>
          <p:cNvPr id="6" name="Picture 5">
            <a:extLst>
              <a:ext uri="{FF2B5EF4-FFF2-40B4-BE49-F238E27FC236}">
                <a16:creationId xmlns:a16="http://schemas.microsoft.com/office/drawing/2014/main" id="{3CAB2463-FCB8-E624-2672-4E68F0C09C7D}"/>
              </a:ext>
            </a:extLst>
          </p:cNvPr>
          <p:cNvPicPr>
            <a:picLocks noChangeAspect="1"/>
          </p:cNvPicPr>
          <p:nvPr/>
        </p:nvPicPr>
        <p:blipFill>
          <a:blip r:embed="rId4"/>
          <a:stretch>
            <a:fillRect/>
          </a:stretch>
        </p:blipFill>
        <p:spPr>
          <a:xfrm>
            <a:off x="3405868" y="1485900"/>
            <a:ext cx="11476263" cy="6566439"/>
          </a:xfrm>
          <a:prstGeom prst="rect">
            <a:avLst/>
          </a:prstGeom>
        </p:spPr>
      </p:pic>
    </p:spTree>
    <p:extLst>
      <p:ext uri="{BB962C8B-B14F-4D97-AF65-F5344CB8AC3E}">
        <p14:creationId xmlns:p14="http://schemas.microsoft.com/office/powerpoint/2010/main" val="1486791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76FC192-32DF-9A17-91E2-4A97FB5E399E}"/>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0AC4D29E-E1BF-9BCF-9D60-5367373F0B3F}"/>
              </a:ext>
            </a:extLst>
          </p:cNvPr>
          <p:cNvSpPr/>
          <p:nvPr/>
        </p:nvSpPr>
        <p:spPr>
          <a:xfrm flipH="1">
            <a:off x="13370204" y="7579806"/>
            <a:ext cx="10950316" cy="10936628"/>
          </a:xfrm>
          <a:custGeom>
            <a:avLst/>
            <a:gdLst/>
            <a:ahLst/>
            <a:cxnLst/>
            <a:rect l="l" t="t" r="r" b="b"/>
            <a:pathLst>
              <a:path w="10950316" h="10936628">
                <a:moveTo>
                  <a:pt x="10950316" y="0"/>
                </a:moveTo>
                <a:lnTo>
                  <a:pt x="0" y="0"/>
                </a:lnTo>
                <a:lnTo>
                  <a:pt x="0" y="10936628"/>
                </a:lnTo>
                <a:lnTo>
                  <a:pt x="10950316" y="10936628"/>
                </a:lnTo>
                <a:lnTo>
                  <a:pt x="10950316"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vi-VN"/>
          </a:p>
        </p:txBody>
      </p:sp>
      <p:pic>
        <p:nvPicPr>
          <p:cNvPr id="1028" name="Picture 4">
            <a:extLst>
              <a:ext uri="{FF2B5EF4-FFF2-40B4-BE49-F238E27FC236}">
                <a16:creationId xmlns:a16="http://schemas.microsoft.com/office/drawing/2014/main" id="{410D18D1-3CB9-F081-A505-888AB8F36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233" y="723900"/>
            <a:ext cx="13869533" cy="7481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511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A1206-3296-234D-A32F-781FDF21B51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99DA48-8763-2118-E0BF-F8E27E55DE6A}"/>
              </a:ext>
            </a:extLst>
          </p:cNvPr>
          <p:cNvSpPr/>
          <p:nvPr/>
        </p:nvSpPr>
        <p:spPr>
          <a:xfrm>
            <a:off x="0" y="25233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3786" t="-37583" r="-9579" b="-4754"/>
            </a:stretch>
          </a:blipFill>
        </p:spPr>
        <p:txBody>
          <a:bodyPr/>
          <a:lstStyle/>
          <a:p>
            <a:endParaRPr lang="vi-VN" dirty="0"/>
          </a:p>
        </p:txBody>
      </p:sp>
      <p:sp>
        <p:nvSpPr>
          <p:cNvPr id="6" name="TextBox 6">
            <a:extLst>
              <a:ext uri="{FF2B5EF4-FFF2-40B4-BE49-F238E27FC236}">
                <a16:creationId xmlns:a16="http://schemas.microsoft.com/office/drawing/2014/main" id="{C37CCEB5-950E-167D-4C94-2E19D5E2124D}"/>
              </a:ext>
            </a:extLst>
          </p:cNvPr>
          <p:cNvSpPr txBox="1"/>
          <p:nvPr/>
        </p:nvSpPr>
        <p:spPr>
          <a:xfrm>
            <a:off x="152400" y="583852"/>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Database Constructing</a:t>
            </a:r>
          </a:p>
        </p:txBody>
      </p:sp>
      <p:sp>
        <p:nvSpPr>
          <p:cNvPr id="4" name="TextBox 3">
            <a:extLst>
              <a:ext uri="{FF2B5EF4-FFF2-40B4-BE49-F238E27FC236}">
                <a16:creationId xmlns:a16="http://schemas.microsoft.com/office/drawing/2014/main" id="{E6B0DC66-454F-C9B5-65A4-CB753468E45D}"/>
              </a:ext>
            </a:extLst>
          </p:cNvPr>
          <p:cNvSpPr txBox="1"/>
          <p:nvPr/>
        </p:nvSpPr>
        <p:spPr>
          <a:xfrm>
            <a:off x="2133600" y="2110888"/>
            <a:ext cx="7239000" cy="584775"/>
          </a:xfrm>
          <a:prstGeom prst="rect">
            <a:avLst/>
          </a:prstGeom>
          <a:noFill/>
        </p:spPr>
        <p:txBody>
          <a:bodyPr wrap="square" rtlCol="0">
            <a:spAutoFit/>
          </a:bodyPr>
          <a:lstStyle/>
          <a:p>
            <a:r>
              <a:rPr lang="vi-VN" sz="3200" b="1" dirty="0"/>
              <a:t>Colours</a:t>
            </a:r>
            <a:endParaRPr lang="en-001" dirty="0"/>
          </a:p>
        </p:txBody>
      </p:sp>
      <p:sp>
        <p:nvSpPr>
          <p:cNvPr id="5" name="TextBox 4">
            <a:extLst>
              <a:ext uri="{FF2B5EF4-FFF2-40B4-BE49-F238E27FC236}">
                <a16:creationId xmlns:a16="http://schemas.microsoft.com/office/drawing/2014/main" id="{C0268C9C-4F9A-F383-EEE5-B735DAB21EE5}"/>
              </a:ext>
            </a:extLst>
          </p:cNvPr>
          <p:cNvSpPr txBox="1"/>
          <p:nvPr/>
        </p:nvSpPr>
        <p:spPr>
          <a:xfrm>
            <a:off x="2126673" y="4143564"/>
            <a:ext cx="5867400" cy="584775"/>
          </a:xfrm>
          <a:prstGeom prst="rect">
            <a:avLst/>
          </a:prstGeom>
          <a:noFill/>
        </p:spPr>
        <p:txBody>
          <a:bodyPr wrap="square" rtlCol="0">
            <a:spAutoFit/>
          </a:bodyPr>
          <a:lstStyle/>
          <a:p>
            <a:r>
              <a:rPr lang="vi-VN" sz="3200" b="1" dirty="0"/>
              <a:t>Brand</a:t>
            </a:r>
            <a:endParaRPr lang="en-001" sz="3200" b="1" dirty="0"/>
          </a:p>
        </p:txBody>
      </p:sp>
      <p:sp>
        <p:nvSpPr>
          <p:cNvPr id="7" name="TextBox 6">
            <a:extLst>
              <a:ext uri="{FF2B5EF4-FFF2-40B4-BE49-F238E27FC236}">
                <a16:creationId xmlns:a16="http://schemas.microsoft.com/office/drawing/2014/main" id="{A90BBCA4-1CFD-D03F-FD5A-10309A364874}"/>
              </a:ext>
            </a:extLst>
          </p:cNvPr>
          <p:cNvSpPr txBox="1"/>
          <p:nvPr/>
        </p:nvSpPr>
        <p:spPr>
          <a:xfrm>
            <a:off x="2195945" y="4934167"/>
            <a:ext cx="12268200" cy="461665"/>
          </a:xfrm>
          <a:prstGeom prst="rect">
            <a:avLst/>
          </a:prstGeom>
          <a:noFill/>
        </p:spPr>
        <p:txBody>
          <a:bodyPr wrap="square" rtlCol="0">
            <a:spAutoFit/>
          </a:bodyPr>
          <a:lstStyle/>
          <a:p>
            <a:r>
              <a:rPr lang="vi-VN" sz="2400" dirty="0"/>
              <a:t>Prettgarden , Under Armour , Dokotoo, Amazon Essentials , Hanes, etc ……</a:t>
            </a:r>
            <a:endParaRPr lang="en-001" sz="2400" dirty="0"/>
          </a:p>
        </p:txBody>
      </p:sp>
      <p:sp>
        <p:nvSpPr>
          <p:cNvPr id="11" name="Rectangle 3">
            <a:extLst>
              <a:ext uri="{FF2B5EF4-FFF2-40B4-BE49-F238E27FC236}">
                <a16:creationId xmlns:a16="http://schemas.microsoft.com/office/drawing/2014/main" id="{3EF61DAF-7D2F-9D59-E8B2-C29669945239}"/>
              </a:ext>
            </a:extLst>
          </p:cNvPr>
          <p:cNvSpPr>
            <a:spLocks noChangeArrowheads="1"/>
          </p:cNvSpPr>
          <p:nvPr/>
        </p:nvSpPr>
        <p:spPr bwMode="auto">
          <a:xfrm>
            <a:off x="2171700" y="3064146"/>
            <a:ext cx="12344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001" altLang="en-001" sz="2400" b="0" i="0" u="none" strike="noStrike" cap="none" normalizeH="0" baseline="0" dirty="0">
                <a:ln>
                  <a:noFill/>
                </a:ln>
                <a:solidFill>
                  <a:srgbClr val="212121"/>
                </a:solidFill>
                <a:effectLst/>
                <a:latin typeface="Arial (Body)"/>
              </a:rPr>
              <a:t>Black, Blue, Green, White, </a:t>
            </a:r>
            <a:r>
              <a:rPr lang="en-US" altLang="en-001" sz="2400" dirty="0">
                <a:solidFill>
                  <a:srgbClr val="212121"/>
                </a:solidFill>
                <a:latin typeface="Arial (Body)"/>
                <a:cs typeface="Arial" panose="020B0604020202020204" pitchFamily="34" charset="0"/>
              </a:rPr>
              <a:t>Navy, </a:t>
            </a:r>
            <a:r>
              <a:rPr lang="en-US" altLang="en-001" sz="2400" dirty="0" err="1">
                <a:solidFill>
                  <a:srgbClr val="212121"/>
                </a:solidFill>
                <a:latin typeface="Arial (Body)"/>
                <a:cs typeface="Arial" panose="020B0604020202020204" pitchFamily="34" charset="0"/>
              </a:rPr>
              <a:t>etc</a:t>
            </a:r>
            <a:r>
              <a:rPr lang="en-US" altLang="en-001" sz="2400" dirty="0">
                <a:solidFill>
                  <a:srgbClr val="212121"/>
                </a:solidFill>
                <a:latin typeface="Arial (Body)"/>
                <a:cs typeface="Arial" panose="020B0604020202020204" pitchFamily="34" charset="0"/>
              </a:rPr>
              <a:t> ….</a:t>
            </a:r>
            <a:endParaRPr kumimoji="0" lang="en-001" altLang="en-001" sz="2400" b="0" i="0" u="none" strike="noStrike" cap="none" normalizeH="0" baseline="0" dirty="0">
              <a:ln>
                <a:noFill/>
              </a:ln>
              <a:solidFill>
                <a:schemeClr val="tx1"/>
              </a:solidFill>
              <a:effectLst/>
              <a:latin typeface="Arial (Body)"/>
            </a:endParaRPr>
          </a:p>
        </p:txBody>
      </p:sp>
      <p:sp>
        <p:nvSpPr>
          <p:cNvPr id="12" name="TextBox 11">
            <a:extLst>
              <a:ext uri="{FF2B5EF4-FFF2-40B4-BE49-F238E27FC236}">
                <a16:creationId xmlns:a16="http://schemas.microsoft.com/office/drawing/2014/main" id="{3B0580CC-362F-19E1-CFD5-0D0C99A301FF}"/>
              </a:ext>
            </a:extLst>
          </p:cNvPr>
          <p:cNvSpPr txBox="1"/>
          <p:nvPr/>
        </p:nvSpPr>
        <p:spPr>
          <a:xfrm>
            <a:off x="2133600" y="5835050"/>
            <a:ext cx="5867400" cy="584775"/>
          </a:xfrm>
          <a:prstGeom prst="rect">
            <a:avLst/>
          </a:prstGeom>
          <a:noFill/>
        </p:spPr>
        <p:txBody>
          <a:bodyPr wrap="square" rtlCol="0">
            <a:spAutoFit/>
          </a:bodyPr>
          <a:lstStyle/>
          <a:p>
            <a:r>
              <a:rPr lang="en-US" sz="3200" b="1" dirty="0"/>
              <a:t>Material</a:t>
            </a:r>
            <a:endParaRPr lang="en-001" sz="3200" b="1" dirty="0"/>
          </a:p>
        </p:txBody>
      </p:sp>
      <p:sp>
        <p:nvSpPr>
          <p:cNvPr id="14" name="Rectangle 4">
            <a:extLst>
              <a:ext uri="{FF2B5EF4-FFF2-40B4-BE49-F238E27FC236}">
                <a16:creationId xmlns:a16="http://schemas.microsoft.com/office/drawing/2014/main" id="{6D4A92F2-C05A-8FF8-7E15-B5F8058F6B67}"/>
              </a:ext>
            </a:extLst>
          </p:cNvPr>
          <p:cNvSpPr>
            <a:spLocks noChangeArrowheads="1"/>
          </p:cNvSpPr>
          <p:nvPr/>
        </p:nvSpPr>
        <p:spPr bwMode="auto">
          <a:xfrm>
            <a:off x="2231944" y="6626279"/>
            <a:ext cx="70423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001" altLang="en-001" sz="2400" b="0" i="0" u="none" strike="noStrike" cap="none" normalizeH="0" baseline="0" dirty="0">
                <a:ln>
                  <a:noFill/>
                </a:ln>
                <a:solidFill>
                  <a:srgbClr val="212121"/>
                </a:solidFill>
                <a:effectLst/>
                <a:latin typeface="Arial (Body)"/>
              </a:rPr>
              <a:t>Polyester</a:t>
            </a:r>
            <a:r>
              <a:rPr kumimoji="0" lang="en-US" altLang="en-001" sz="2400" b="0" i="0" u="none" strike="noStrike" cap="none" normalizeH="0" baseline="0" dirty="0">
                <a:ln>
                  <a:noFill/>
                </a:ln>
                <a:solidFill>
                  <a:srgbClr val="212121"/>
                </a:solidFill>
                <a:effectLst/>
                <a:latin typeface="Arial (Body)"/>
              </a:rPr>
              <a:t> ,</a:t>
            </a:r>
            <a:r>
              <a:rPr kumimoji="0" lang="en-001" altLang="en-001" sz="2400" b="0" i="0" u="none" strike="noStrike" cap="none" normalizeH="0" baseline="0" dirty="0">
                <a:ln>
                  <a:noFill/>
                </a:ln>
                <a:solidFill>
                  <a:srgbClr val="212121"/>
                </a:solidFill>
                <a:effectLst/>
                <a:latin typeface="Arial (Body)"/>
              </a:rPr>
              <a:t>Nylon </a:t>
            </a:r>
            <a:r>
              <a:rPr lang="en-US" altLang="en-001" sz="2400" dirty="0">
                <a:solidFill>
                  <a:srgbClr val="212121"/>
                </a:solidFill>
                <a:latin typeface="Arial (Body)"/>
              </a:rPr>
              <a:t>, </a:t>
            </a:r>
            <a:r>
              <a:rPr kumimoji="0" lang="en-001" altLang="en-001" sz="2400" b="0" i="0" u="none" strike="noStrike" cap="none" normalizeH="0" baseline="0" dirty="0">
                <a:ln>
                  <a:noFill/>
                </a:ln>
                <a:solidFill>
                  <a:srgbClr val="212121"/>
                </a:solidFill>
                <a:effectLst/>
                <a:latin typeface="Arial (Body)"/>
              </a:rPr>
              <a:t>Cotton, Rayon</a:t>
            </a:r>
            <a:r>
              <a:rPr kumimoji="0" lang="en-US" altLang="en-001" sz="2400" b="0" i="0" u="none" strike="noStrike" cap="none" normalizeH="0" baseline="0" dirty="0">
                <a:ln>
                  <a:noFill/>
                </a:ln>
                <a:solidFill>
                  <a:srgbClr val="212121"/>
                </a:solidFill>
                <a:effectLst/>
                <a:latin typeface="Arial (Body)"/>
              </a:rPr>
              <a:t> , Spandex, </a:t>
            </a:r>
            <a:r>
              <a:rPr kumimoji="0" lang="en-US" altLang="en-001" sz="2400" b="0" i="0" u="none" strike="noStrike" cap="none" normalizeH="0" baseline="0" dirty="0" err="1">
                <a:ln>
                  <a:noFill/>
                </a:ln>
                <a:solidFill>
                  <a:srgbClr val="212121"/>
                </a:solidFill>
                <a:effectLst/>
                <a:latin typeface="Arial (Body)"/>
              </a:rPr>
              <a:t>etc</a:t>
            </a:r>
            <a:r>
              <a:rPr kumimoji="0" lang="en-US" altLang="en-001" sz="2400" b="0" i="0" u="none" strike="noStrike" cap="none" normalizeH="0" baseline="0" dirty="0">
                <a:ln>
                  <a:noFill/>
                </a:ln>
                <a:solidFill>
                  <a:srgbClr val="212121"/>
                </a:solidFill>
                <a:effectLst/>
                <a:latin typeface="Arial (Body)"/>
              </a:rPr>
              <a:t> …</a:t>
            </a:r>
            <a:endParaRPr kumimoji="0" lang="en-001" altLang="en-001" sz="2400" b="0" i="0" u="none" strike="noStrike" cap="none" normalizeH="0" baseline="0" dirty="0">
              <a:ln>
                <a:noFill/>
              </a:ln>
              <a:solidFill>
                <a:schemeClr val="tx1"/>
              </a:solidFill>
              <a:effectLst/>
              <a:latin typeface="Arial (Body)"/>
            </a:endParaRPr>
          </a:p>
        </p:txBody>
      </p:sp>
    </p:spTree>
    <p:extLst>
      <p:ext uri="{BB962C8B-B14F-4D97-AF65-F5344CB8AC3E}">
        <p14:creationId xmlns:p14="http://schemas.microsoft.com/office/powerpoint/2010/main" val="3290349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8267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79" t="-37583"/>
            </a:stretch>
          </a:blipFill>
        </p:spPr>
        <p:txBody>
          <a:bodyPr/>
          <a:lstStyle/>
          <a:p>
            <a:endParaRPr lang="vi-VN"/>
          </a:p>
        </p:txBody>
      </p:sp>
      <p:sp>
        <p:nvSpPr>
          <p:cNvPr id="17" name="TextBox 6">
            <a:extLst>
              <a:ext uri="{FF2B5EF4-FFF2-40B4-BE49-F238E27FC236}">
                <a16:creationId xmlns:a16="http://schemas.microsoft.com/office/drawing/2014/main" id="{D0081846-7091-EC47-2715-6E936FCCBA35}"/>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a:solidFill>
                  <a:srgbClr val="004CCF"/>
                </a:solidFill>
                <a:latin typeface="Aileron Ultra-Bold"/>
                <a:ea typeface="Aileron Ultra-Bold"/>
                <a:cs typeface="Aileron Ultra-Bold"/>
                <a:sym typeface="Aileron Ultra-Bold"/>
              </a:rPr>
              <a:t>Technologies</a:t>
            </a:r>
          </a:p>
        </p:txBody>
      </p:sp>
      <p:sp>
        <p:nvSpPr>
          <p:cNvPr id="18" name="AutoShape 4" descr="Browse AI">
            <a:extLst>
              <a:ext uri="{FF2B5EF4-FFF2-40B4-BE49-F238E27FC236}">
                <a16:creationId xmlns:a16="http://schemas.microsoft.com/office/drawing/2014/main" id="{9DCFC1B2-6B69-6831-4266-F6021630C34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3" name="TextBox 2">
            <a:extLst>
              <a:ext uri="{FF2B5EF4-FFF2-40B4-BE49-F238E27FC236}">
                <a16:creationId xmlns:a16="http://schemas.microsoft.com/office/drawing/2014/main" id="{D3DF4DB5-3DFD-94F7-E325-F34522C0FBFA}"/>
              </a:ext>
            </a:extLst>
          </p:cNvPr>
          <p:cNvSpPr txBox="1"/>
          <p:nvPr/>
        </p:nvSpPr>
        <p:spPr>
          <a:xfrm>
            <a:off x="647420" y="6284012"/>
            <a:ext cx="9601200" cy="1870512"/>
          </a:xfrm>
          <a:prstGeom prst="rect">
            <a:avLst/>
          </a:prstGeom>
          <a:noFill/>
        </p:spPr>
        <p:txBody>
          <a:bodyPr wrap="square" rtlCol="0">
            <a:spAutoFit/>
          </a:bodyPr>
          <a:lstStyle/>
          <a:p>
            <a:pPr>
              <a:lnSpc>
                <a:spcPct val="150000"/>
              </a:lnSpc>
            </a:pPr>
            <a:r>
              <a:rPr lang="vi-VN" sz="3200" b="1" dirty="0"/>
              <a:t>Crawling</a:t>
            </a:r>
          </a:p>
          <a:p>
            <a:pPr>
              <a:lnSpc>
                <a:spcPct val="150000"/>
              </a:lnSpc>
            </a:pPr>
            <a:r>
              <a:rPr lang="en-US" sz="2400" dirty="0">
                <a:latin typeface="Arial (Body)"/>
              </a:rPr>
              <a:t>In this project, Amazon, one of the most popular e-commerce sites with various products, will be mined for information about clothes.</a:t>
            </a:r>
          </a:p>
        </p:txBody>
      </p:sp>
      <p:pic>
        <p:nvPicPr>
          <p:cNvPr id="5" name="Picture 4" descr="A blue background with white text and a blue screen&#10;&#10;Description automatically generated">
            <a:extLst>
              <a:ext uri="{FF2B5EF4-FFF2-40B4-BE49-F238E27FC236}">
                <a16:creationId xmlns:a16="http://schemas.microsoft.com/office/drawing/2014/main" id="{3BA8E75D-4344-FCE6-7565-5F3CD0926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965" y="1662056"/>
            <a:ext cx="2962275" cy="1543050"/>
          </a:xfrm>
          <a:prstGeom prst="rect">
            <a:avLst/>
          </a:prstGeom>
        </p:spPr>
      </p:pic>
      <p:pic>
        <p:nvPicPr>
          <p:cNvPr id="7" name="Picture 6" descr="A yellow and blue logo&#10;&#10;Description automatically generated">
            <a:extLst>
              <a:ext uri="{FF2B5EF4-FFF2-40B4-BE49-F238E27FC236}">
                <a16:creationId xmlns:a16="http://schemas.microsoft.com/office/drawing/2014/main" id="{F4E0EFB6-F044-C9EB-F527-AE7FAA0294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5321" y="1649519"/>
            <a:ext cx="2966757" cy="1543050"/>
          </a:xfrm>
          <a:prstGeom prst="rect">
            <a:avLst/>
          </a:prstGeom>
        </p:spPr>
      </p:pic>
      <p:pic>
        <p:nvPicPr>
          <p:cNvPr id="9" name="Picture 8" descr="A close up of a logo&#10;&#10;Description automatically generated">
            <a:extLst>
              <a:ext uri="{FF2B5EF4-FFF2-40B4-BE49-F238E27FC236}">
                <a16:creationId xmlns:a16="http://schemas.microsoft.com/office/drawing/2014/main" id="{BA24FA47-54BF-4885-A42A-652C374D2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44641" y="1662056"/>
            <a:ext cx="3733800" cy="1543050"/>
          </a:xfrm>
          <a:prstGeom prst="rect">
            <a:avLst/>
          </a:prstGeom>
        </p:spPr>
      </p:pic>
      <p:pic>
        <p:nvPicPr>
          <p:cNvPr id="11" name="Picture 10" descr="A white rectangular box with black text&#10;&#10;Description automatically generated">
            <a:extLst>
              <a:ext uri="{FF2B5EF4-FFF2-40B4-BE49-F238E27FC236}">
                <a16:creationId xmlns:a16="http://schemas.microsoft.com/office/drawing/2014/main" id="{2C3DED88-F23D-D881-914A-C79E13B043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7999" y="3541323"/>
            <a:ext cx="11201400" cy="2184856"/>
          </a:xfrm>
          <a:prstGeom prst="rect">
            <a:avLst/>
          </a:prstGeom>
        </p:spPr>
      </p:pic>
      <p:sp>
        <p:nvSpPr>
          <p:cNvPr id="12" name="TextBox 11">
            <a:extLst>
              <a:ext uri="{FF2B5EF4-FFF2-40B4-BE49-F238E27FC236}">
                <a16:creationId xmlns:a16="http://schemas.microsoft.com/office/drawing/2014/main" id="{8ACA804D-0E69-1DA1-210F-244F7E82C5BE}"/>
              </a:ext>
            </a:extLst>
          </p:cNvPr>
          <p:cNvSpPr txBox="1"/>
          <p:nvPr/>
        </p:nvSpPr>
        <p:spPr>
          <a:xfrm>
            <a:off x="647420" y="8311654"/>
            <a:ext cx="9275145" cy="1685846"/>
          </a:xfrm>
          <a:prstGeom prst="rect">
            <a:avLst/>
          </a:prstGeom>
          <a:noFill/>
        </p:spPr>
        <p:txBody>
          <a:bodyPr wrap="square" rtlCol="0">
            <a:spAutoFit/>
          </a:bodyPr>
          <a:lstStyle/>
          <a:p>
            <a:pPr>
              <a:lnSpc>
                <a:spcPct val="150000"/>
              </a:lnSpc>
            </a:pPr>
            <a:r>
              <a:rPr lang="en-US" sz="2400" dirty="0">
                <a:latin typeface="Arial (Body)"/>
              </a:rPr>
              <a:t>In order to scrape Amazon reliably at large scale, we use:</a:t>
            </a:r>
          </a:p>
          <a:p>
            <a:pPr marL="342900" indent="-342900">
              <a:lnSpc>
                <a:spcPct val="150000"/>
              </a:lnSpc>
              <a:buFont typeface="Arial" panose="020B0604020202020204" pitchFamily="34" charset="0"/>
              <a:buChar char="•"/>
            </a:pPr>
            <a:r>
              <a:rPr lang="en-US" sz="2400" dirty="0">
                <a:latin typeface="Arial (Body)"/>
              </a:rPr>
              <a:t>HTTPX and </a:t>
            </a:r>
            <a:r>
              <a:rPr lang="en-US" sz="2400" dirty="0" err="1">
                <a:latin typeface="Arial (Body)"/>
              </a:rPr>
              <a:t>Asyncio</a:t>
            </a:r>
            <a:r>
              <a:rPr lang="en-US" sz="2400" dirty="0">
                <a:latin typeface="Arial (Body)"/>
              </a:rPr>
              <a:t> to make HTTP requests concurrently</a:t>
            </a:r>
          </a:p>
          <a:p>
            <a:pPr marL="342900" indent="-342900">
              <a:lnSpc>
                <a:spcPct val="150000"/>
              </a:lnSpc>
              <a:buFont typeface="Arial" panose="020B0604020202020204" pitchFamily="34" charset="0"/>
              <a:buChar char="•"/>
            </a:pPr>
            <a:r>
              <a:rPr lang="en-US" sz="2400" dirty="0">
                <a:latin typeface="Arial (Body)"/>
              </a:rPr>
              <a:t>Selector to extract products’ content</a:t>
            </a:r>
            <a:endParaRPr lang="en-001" sz="2400" dirty="0">
              <a:latin typeface="Arial (Bod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3DB34-6166-5641-B3AC-433411AA35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5982B0-BA29-B38B-0439-546F60C03C5F}"/>
              </a:ext>
            </a:extLst>
          </p:cNvPr>
          <p:cNvSpPr/>
          <p:nvPr/>
        </p:nvSpPr>
        <p:spPr>
          <a:xfrm>
            <a:off x="0" y="4894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79" t="-37583"/>
            </a:stretch>
          </a:blipFill>
        </p:spPr>
        <p:txBody>
          <a:bodyPr/>
          <a:lstStyle/>
          <a:p>
            <a:endParaRPr lang="vi-VN" dirty="0"/>
          </a:p>
        </p:txBody>
      </p:sp>
      <p:sp>
        <p:nvSpPr>
          <p:cNvPr id="17" name="TextBox 6">
            <a:extLst>
              <a:ext uri="{FF2B5EF4-FFF2-40B4-BE49-F238E27FC236}">
                <a16:creationId xmlns:a16="http://schemas.microsoft.com/office/drawing/2014/main" id="{3666A7B3-BF9B-2C93-6CC5-2DE7AB50D080}"/>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Scraping Flow</a:t>
            </a:r>
          </a:p>
        </p:txBody>
      </p:sp>
      <p:sp>
        <p:nvSpPr>
          <p:cNvPr id="18" name="AutoShape 4" descr="Browse AI">
            <a:extLst>
              <a:ext uri="{FF2B5EF4-FFF2-40B4-BE49-F238E27FC236}">
                <a16:creationId xmlns:a16="http://schemas.microsoft.com/office/drawing/2014/main" id="{C66C147D-25A3-9000-ADA0-3E7EF54D7B44}"/>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12" name="TextBox 11">
            <a:extLst>
              <a:ext uri="{FF2B5EF4-FFF2-40B4-BE49-F238E27FC236}">
                <a16:creationId xmlns:a16="http://schemas.microsoft.com/office/drawing/2014/main" id="{AD964876-C306-8B21-724B-83DC7C0BABE0}"/>
              </a:ext>
            </a:extLst>
          </p:cNvPr>
          <p:cNvSpPr txBox="1"/>
          <p:nvPr/>
        </p:nvSpPr>
        <p:spPr>
          <a:xfrm>
            <a:off x="685800" y="4086836"/>
            <a:ext cx="9906000" cy="4524315"/>
          </a:xfrm>
          <a:prstGeom prst="rect">
            <a:avLst/>
          </a:prstGeom>
          <a:noFill/>
        </p:spPr>
        <p:txBody>
          <a:bodyPr wrap="square" rtlCol="0">
            <a:spAutoFit/>
          </a:bodyPr>
          <a:lstStyle/>
          <a:p>
            <a:r>
              <a:rPr lang="en-US" sz="2400" b="1" dirty="0">
                <a:latin typeface="Arial (Body)"/>
              </a:rPr>
              <a:t>1. Search: </a:t>
            </a:r>
            <a:r>
              <a:rPr lang="en-US" sz="2400" dirty="0">
                <a:latin typeface="Arial (Body)"/>
              </a:rPr>
              <a:t>Search the clothes according to categories (dress, shirt,...)</a:t>
            </a:r>
          </a:p>
          <a:p>
            <a:endParaRPr lang="en-US" sz="2400" dirty="0">
              <a:latin typeface="Arial (Body)"/>
            </a:endParaRPr>
          </a:p>
          <a:p>
            <a:r>
              <a:rPr lang="en-US" sz="2400" b="1" dirty="0">
                <a:latin typeface="Arial (Body)"/>
              </a:rPr>
              <a:t>2. Extract ASIN: </a:t>
            </a:r>
            <a:r>
              <a:rPr lang="en-US" sz="2400" dirty="0">
                <a:latin typeface="Arial (Body)"/>
              </a:rPr>
              <a:t>Extract ASIN from the links of products</a:t>
            </a:r>
          </a:p>
          <a:p>
            <a:endParaRPr lang="en-US" sz="2400" dirty="0">
              <a:latin typeface="Arial (Body)"/>
            </a:endParaRPr>
          </a:p>
          <a:p>
            <a:r>
              <a:rPr lang="en-US" sz="2400" b="1" dirty="0">
                <a:latin typeface="Arial (Body)"/>
              </a:rPr>
              <a:t>3. Variants: </a:t>
            </a:r>
            <a:r>
              <a:rPr lang="en-US" sz="2400" dirty="0">
                <a:latin typeface="Arial (Body)"/>
              </a:rPr>
              <a:t>Fetch all variants’ ASIN of a product</a:t>
            </a:r>
          </a:p>
          <a:p>
            <a:endParaRPr lang="en-US" sz="2400" dirty="0">
              <a:latin typeface="Arial (Body)"/>
            </a:endParaRPr>
          </a:p>
          <a:p>
            <a:r>
              <a:rPr lang="en-US" sz="2400" b="1" dirty="0">
                <a:latin typeface="Arial (Body)"/>
              </a:rPr>
              <a:t>4. Filter data: </a:t>
            </a:r>
            <a:r>
              <a:rPr lang="en-US" sz="2400" dirty="0">
                <a:latin typeface="Arial (Body)"/>
              </a:rPr>
              <a:t>Only keep variants with color and size in the list of colors and sizes(further elaboration on Data Preprocessing section) or partly resemble to the list</a:t>
            </a:r>
          </a:p>
          <a:p>
            <a:endParaRPr lang="en-US" sz="2400" dirty="0">
              <a:latin typeface="Arial (Body)"/>
            </a:endParaRPr>
          </a:p>
          <a:p>
            <a:r>
              <a:rPr lang="en-US" sz="2400" b="1" dirty="0">
                <a:latin typeface="Arial (Body)"/>
              </a:rPr>
              <a:t>5. Scrape attributes: </a:t>
            </a:r>
            <a:r>
              <a:rPr lang="en-US" sz="2400" dirty="0">
                <a:latin typeface="Arial (Body)"/>
              </a:rPr>
              <a:t>Scrape all attributes of a product (list of attributes are on At-tributes Scraped section)</a:t>
            </a:r>
            <a:endParaRPr lang="en-001" sz="2400" dirty="0">
              <a:latin typeface="Arial (Body)"/>
            </a:endParaRPr>
          </a:p>
        </p:txBody>
      </p:sp>
      <p:pic>
        <p:nvPicPr>
          <p:cNvPr id="6" name="Picture 5">
            <a:extLst>
              <a:ext uri="{FF2B5EF4-FFF2-40B4-BE49-F238E27FC236}">
                <a16:creationId xmlns:a16="http://schemas.microsoft.com/office/drawing/2014/main" id="{0F5891DC-42F3-2059-1D9D-76671139A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080270"/>
            <a:ext cx="12573000" cy="1438275"/>
          </a:xfrm>
          <a:prstGeom prst="rect">
            <a:avLst/>
          </a:prstGeom>
        </p:spPr>
      </p:pic>
    </p:spTree>
    <p:extLst>
      <p:ext uri="{BB962C8B-B14F-4D97-AF65-F5344CB8AC3E}">
        <p14:creationId xmlns:p14="http://schemas.microsoft.com/office/powerpoint/2010/main" val="1392684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F5E73-14D5-B44A-CD03-8B7EE674CA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0F9A3-9B78-C434-E890-2FD8506BF4B8}"/>
              </a:ext>
            </a:extLst>
          </p:cNvPr>
          <p:cNvSpPr/>
          <p:nvPr/>
        </p:nvSpPr>
        <p:spPr>
          <a:xfrm>
            <a:off x="0" y="495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79" t="-37583"/>
            </a:stretch>
          </a:blipFill>
        </p:spPr>
        <p:txBody>
          <a:bodyPr/>
          <a:lstStyle/>
          <a:p>
            <a:endParaRPr lang="vi-VN"/>
          </a:p>
        </p:txBody>
      </p:sp>
      <p:sp>
        <p:nvSpPr>
          <p:cNvPr id="17" name="TextBox 6">
            <a:extLst>
              <a:ext uri="{FF2B5EF4-FFF2-40B4-BE49-F238E27FC236}">
                <a16:creationId xmlns:a16="http://schemas.microsoft.com/office/drawing/2014/main" id="{3B344D19-C33A-9CF5-741B-745AD0C4D18B}"/>
              </a:ext>
            </a:extLst>
          </p:cNvPr>
          <p:cNvSpPr txBox="1"/>
          <p:nvPr/>
        </p:nvSpPr>
        <p:spPr>
          <a:xfrm>
            <a:off x="381000" y="263351"/>
            <a:ext cx="12877800" cy="692497"/>
          </a:xfrm>
          <a:prstGeom prst="rect">
            <a:avLst/>
          </a:prstGeom>
        </p:spPr>
        <p:txBody>
          <a:bodyPr wrap="square" lIns="0" tIns="0" rIns="0" bIns="0" rtlCol="0" anchor="t">
            <a:spAutoFit/>
          </a:bodyPr>
          <a:lstStyle/>
          <a:p>
            <a:pPr marL="0" lvl="0" indent="0" algn="l">
              <a:lnSpc>
                <a:spcPts val="5443"/>
              </a:lnSpc>
              <a:spcBef>
                <a:spcPct val="0"/>
              </a:spcBef>
            </a:pPr>
            <a:r>
              <a:rPr lang="en-US" sz="5135" b="1" dirty="0">
                <a:solidFill>
                  <a:srgbClr val="004CCF"/>
                </a:solidFill>
                <a:latin typeface="Aileron Ultra-Bold"/>
                <a:ea typeface="Aileron Ultra-Bold"/>
                <a:cs typeface="Aileron Ultra-Bold"/>
                <a:sym typeface="Aileron Ultra-Bold"/>
              </a:rPr>
              <a:t>Data Pre-processing</a:t>
            </a:r>
          </a:p>
        </p:txBody>
      </p:sp>
      <p:sp>
        <p:nvSpPr>
          <p:cNvPr id="18" name="AutoShape 4" descr="Browse AI">
            <a:extLst>
              <a:ext uri="{FF2B5EF4-FFF2-40B4-BE49-F238E27FC236}">
                <a16:creationId xmlns:a16="http://schemas.microsoft.com/office/drawing/2014/main" id="{5EDF8EA1-A943-F41F-9987-8FE0FE332EC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3" name="TextBox 2">
            <a:extLst>
              <a:ext uri="{FF2B5EF4-FFF2-40B4-BE49-F238E27FC236}">
                <a16:creationId xmlns:a16="http://schemas.microsoft.com/office/drawing/2014/main" id="{4DA2F1CA-FF13-0DB2-E0BE-2EDC67051BAC}"/>
              </a:ext>
            </a:extLst>
          </p:cNvPr>
          <p:cNvSpPr txBox="1"/>
          <p:nvPr/>
        </p:nvSpPr>
        <p:spPr>
          <a:xfrm>
            <a:off x="1343024" y="6515100"/>
            <a:ext cx="15297150" cy="2123658"/>
          </a:xfrm>
          <a:prstGeom prst="rect">
            <a:avLst/>
          </a:prstGeom>
          <a:noFill/>
        </p:spPr>
        <p:txBody>
          <a:bodyPr wrap="square" rtlCol="0">
            <a:spAutoFit/>
          </a:bodyPr>
          <a:lstStyle/>
          <a:p>
            <a:r>
              <a:rPr lang="en-US" sz="2400" dirty="0">
                <a:latin typeface="Arial (Body)"/>
                <a:cs typeface="Arial" panose="020B0604020202020204" pitchFamily="34" charset="0"/>
              </a:rPr>
              <a:t>Data preprocessing is an essential step in preparing the dataset for model development . In this section, we detail the steps taken to clean the data, handle missing values, and standardize categorical attributes. After preprocessing we have 19080 data.</a:t>
            </a:r>
          </a:p>
          <a:p>
            <a:endParaRPr lang="en-US" sz="2400" dirty="0">
              <a:latin typeface="Arial (Body)"/>
              <a:cs typeface="Arial" panose="020B0604020202020204" pitchFamily="34" charset="0"/>
            </a:endParaRPr>
          </a:p>
          <a:p>
            <a:endParaRPr lang="en-US" dirty="0"/>
          </a:p>
          <a:p>
            <a:endParaRPr lang="en-001" dirty="0"/>
          </a:p>
        </p:txBody>
      </p:sp>
      <p:sp>
        <p:nvSpPr>
          <p:cNvPr id="6" name="TextBox 5">
            <a:extLst>
              <a:ext uri="{FF2B5EF4-FFF2-40B4-BE49-F238E27FC236}">
                <a16:creationId xmlns:a16="http://schemas.microsoft.com/office/drawing/2014/main" id="{9965113F-16BC-B8BA-C2A4-FD92247D5332}"/>
              </a:ext>
            </a:extLst>
          </p:cNvPr>
          <p:cNvSpPr txBox="1"/>
          <p:nvPr/>
        </p:nvSpPr>
        <p:spPr>
          <a:xfrm>
            <a:off x="5029200" y="5448300"/>
            <a:ext cx="7924800" cy="369332"/>
          </a:xfrm>
          <a:prstGeom prst="rect">
            <a:avLst/>
          </a:prstGeom>
          <a:noFill/>
        </p:spPr>
        <p:txBody>
          <a:bodyPr wrap="square" rtlCol="0">
            <a:spAutoFit/>
          </a:bodyPr>
          <a:lstStyle/>
          <a:p>
            <a:r>
              <a:rPr lang="en-US" dirty="0"/>
              <a:t>			Figure 1 : Raw data</a:t>
            </a:r>
            <a:endParaRPr lang="en-001" dirty="0"/>
          </a:p>
        </p:txBody>
      </p:sp>
      <p:pic>
        <p:nvPicPr>
          <p:cNvPr id="7" name="Picture 6" descr="A screenshot of a computer&#10;&#10;Description automatically generated">
            <a:extLst>
              <a:ext uri="{FF2B5EF4-FFF2-40B4-BE49-F238E27FC236}">
                <a16:creationId xmlns:a16="http://schemas.microsoft.com/office/drawing/2014/main" id="{A0F282E9-240C-FAA5-BA70-043C6F633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25" y="1251911"/>
            <a:ext cx="15297150" cy="3836164"/>
          </a:xfrm>
          <a:prstGeom prst="rect">
            <a:avLst/>
          </a:prstGeom>
        </p:spPr>
      </p:pic>
    </p:spTree>
    <p:extLst>
      <p:ext uri="{BB962C8B-B14F-4D97-AF65-F5344CB8AC3E}">
        <p14:creationId xmlns:p14="http://schemas.microsoft.com/office/powerpoint/2010/main" val="1627169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080D9-0495-33AC-BEB0-2CADD01FC3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D0D7B03-02B6-ED0C-8A63-210470A8D50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9579" t="-37583"/>
            </a:stretch>
          </a:blipFill>
        </p:spPr>
        <p:txBody>
          <a:bodyPr/>
          <a:lstStyle/>
          <a:p>
            <a:pPr>
              <a:lnSpc>
                <a:spcPct val="150000"/>
              </a:lnSpc>
            </a:pPr>
            <a:endParaRPr lang="vi-VN"/>
          </a:p>
        </p:txBody>
      </p:sp>
      <p:sp>
        <p:nvSpPr>
          <p:cNvPr id="17" name="TextBox 6">
            <a:extLst>
              <a:ext uri="{FF2B5EF4-FFF2-40B4-BE49-F238E27FC236}">
                <a16:creationId xmlns:a16="http://schemas.microsoft.com/office/drawing/2014/main" id="{08BBF8F4-2A8F-35E8-3232-198AAE58BDD9}"/>
              </a:ext>
            </a:extLst>
          </p:cNvPr>
          <p:cNvSpPr txBox="1"/>
          <p:nvPr/>
        </p:nvSpPr>
        <p:spPr>
          <a:xfrm>
            <a:off x="381000" y="263351"/>
            <a:ext cx="12877800" cy="1040478"/>
          </a:xfrm>
          <a:prstGeom prst="rect">
            <a:avLst/>
          </a:prstGeom>
        </p:spPr>
        <p:txBody>
          <a:bodyPr wrap="square" lIns="0" tIns="0" rIns="0" bIns="0" rtlCol="0" anchor="t">
            <a:spAutoFit/>
          </a:bodyPr>
          <a:lstStyle/>
          <a:p>
            <a:pPr marL="0" lvl="0" indent="0" algn="l">
              <a:lnSpc>
                <a:spcPct val="150000"/>
              </a:lnSpc>
              <a:spcBef>
                <a:spcPct val="0"/>
              </a:spcBef>
            </a:pPr>
            <a:r>
              <a:rPr lang="en-US" sz="5135" b="1" dirty="0">
                <a:solidFill>
                  <a:srgbClr val="004CCF"/>
                </a:solidFill>
                <a:latin typeface="Aileron Ultra-Bold"/>
                <a:ea typeface="Aileron Ultra-Bold"/>
                <a:cs typeface="Aileron Ultra-Bold"/>
                <a:sym typeface="Aileron Ultra-Bold"/>
              </a:rPr>
              <a:t>Data Pre-processing</a:t>
            </a:r>
          </a:p>
        </p:txBody>
      </p:sp>
      <p:sp>
        <p:nvSpPr>
          <p:cNvPr id="18" name="AutoShape 4" descr="Browse AI">
            <a:extLst>
              <a:ext uri="{FF2B5EF4-FFF2-40B4-BE49-F238E27FC236}">
                <a16:creationId xmlns:a16="http://schemas.microsoft.com/office/drawing/2014/main" id="{55E27C4E-F53F-7AA1-F3AB-8F1E91E90252}"/>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nSpc>
                <a:spcPct val="150000"/>
              </a:lnSpc>
            </a:pPr>
            <a:endParaRPr lang="vi-VN"/>
          </a:p>
        </p:txBody>
      </p:sp>
      <p:sp>
        <p:nvSpPr>
          <p:cNvPr id="3" name="TextBox 2">
            <a:extLst>
              <a:ext uri="{FF2B5EF4-FFF2-40B4-BE49-F238E27FC236}">
                <a16:creationId xmlns:a16="http://schemas.microsoft.com/office/drawing/2014/main" id="{508C4CAA-8340-27E5-8E0B-44C97D68EBBC}"/>
              </a:ext>
            </a:extLst>
          </p:cNvPr>
          <p:cNvSpPr txBox="1"/>
          <p:nvPr/>
        </p:nvSpPr>
        <p:spPr>
          <a:xfrm>
            <a:off x="1238250" y="2352482"/>
            <a:ext cx="5562600" cy="3096360"/>
          </a:xfrm>
          <a:prstGeom prst="rect">
            <a:avLst/>
          </a:prstGeom>
          <a:noFill/>
        </p:spPr>
        <p:txBody>
          <a:bodyPr wrap="square" rtlCol="0">
            <a:spAutoFit/>
          </a:bodyPr>
          <a:lstStyle/>
          <a:p>
            <a:pPr>
              <a:lnSpc>
                <a:spcPct val="150000"/>
              </a:lnSpc>
            </a:pPr>
            <a:r>
              <a:rPr lang="en-US" sz="2400" b="1" dirty="0"/>
              <a:t>Categorical Data Encoding</a:t>
            </a:r>
            <a:endParaRPr lang="en-US" sz="2400" dirty="0"/>
          </a:p>
          <a:p>
            <a:pPr>
              <a:lnSpc>
                <a:spcPct val="150000"/>
              </a:lnSpc>
            </a:pPr>
            <a:r>
              <a:rPr lang="en-US" sz="2400" dirty="0"/>
              <a:t>Transformed categorical string attributes into numerical values for compatibility with machine learning models.</a:t>
            </a:r>
          </a:p>
          <a:p>
            <a:pPr>
              <a:lnSpc>
                <a:spcPct val="150000"/>
              </a:lnSpc>
            </a:pPr>
            <a:endParaRPr lang="en-US" dirty="0"/>
          </a:p>
          <a:p>
            <a:pPr>
              <a:lnSpc>
                <a:spcPct val="150000"/>
              </a:lnSpc>
            </a:pPr>
            <a:endParaRPr lang="en-001" dirty="0"/>
          </a:p>
        </p:txBody>
      </p:sp>
      <p:sp>
        <p:nvSpPr>
          <p:cNvPr id="4" name="TextBox 3">
            <a:extLst>
              <a:ext uri="{FF2B5EF4-FFF2-40B4-BE49-F238E27FC236}">
                <a16:creationId xmlns:a16="http://schemas.microsoft.com/office/drawing/2014/main" id="{6B45BB7E-1ADF-6ADE-9209-4D7A7C286E01}"/>
              </a:ext>
            </a:extLst>
          </p:cNvPr>
          <p:cNvSpPr txBox="1"/>
          <p:nvPr/>
        </p:nvSpPr>
        <p:spPr>
          <a:xfrm>
            <a:off x="1257300" y="5143500"/>
            <a:ext cx="5562600" cy="2805063"/>
          </a:xfrm>
          <a:prstGeom prst="rect">
            <a:avLst/>
          </a:prstGeom>
          <a:noFill/>
        </p:spPr>
        <p:txBody>
          <a:bodyPr wrap="square" rtlCol="0">
            <a:spAutoFit/>
          </a:bodyPr>
          <a:lstStyle/>
          <a:p>
            <a:pPr>
              <a:lnSpc>
                <a:spcPct val="150000"/>
              </a:lnSpc>
            </a:pPr>
            <a:r>
              <a:rPr lang="en-US" sz="2400" b="1" dirty="0"/>
              <a:t>Removing the First Date Column</a:t>
            </a:r>
            <a:endParaRPr lang="en-US" sz="2400" dirty="0"/>
          </a:p>
          <a:p>
            <a:pPr>
              <a:lnSpc>
                <a:spcPct val="150000"/>
              </a:lnSpc>
            </a:pPr>
            <a:r>
              <a:rPr lang="en-US" sz="2400" dirty="0"/>
              <a:t>Removed due to lack of variability and relevance for price prediction, reducing noise and enhancing focus.</a:t>
            </a:r>
          </a:p>
          <a:p>
            <a:pPr>
              <a:lnSpc>
                <a:spcPct val="150000"/>
              </a:lnSpc>
            </a:pPr>
            <a:endParaRPr lang="en-001" sz="2400" dirty="0"/>
          </a:p>
        </p:txBody>
      </p:sp>
      <p:sp>
        <p:nvSpPr>
          <p:cNvPr id="7" name="TextBox 6">
            <a:extLst>
              <a:ext uri="{FF2B5EF4-FFF2-40B4-BE49-F238E27FC236}">
                <a16:creationId xmlns:a16="http://schemas.microsoft.com/office/drawing/2014/main" id="{7A70587A-E251-A8BF-D678-6968C4064B5B}"/>
              </a:ext>
            </a:extLst>
          </p:cNvPr>
          <p:cNvSpPr txBox="1"/>
          <p:nvPr/>
        </p:nvSpPr>
        <p:spPr>
          <a:xfrm>
            <a:off x="9305925" y="4991100"/>
            <a:ext cx="5562600" cy="3913059"/>
          </a:xfrm>
          <a:prstGeom prst="rect">
            <a:avLst/>
          </a:prstGeom>
          <a:noFill/>
        </p:spPr>
        <p:txBody>
          <a:bodyPr wrap="square" rtlCol="0">
            <a:spAutoFit/>
          </a:bodyPr>
          <a:lstStyle/>
          <a:p>
            <a:pPr>
              <a:lnSpc>
                <a:spcPct val="150000"/>
              </a:lnSpc>
            </a:pPr>
            <a:r>
              <a:rPr lang="en-US" sz="2400" b="1" dirty="0"/>
              <a:t>Standardizing Colors and Sizes</a:t>
            </a:r>
            <a:endParaRPr lang="en-US" sz="2400" dirty="0"/>
          </a:p>
          <a:p>
            <a:pPr>
              <a:lnSpc>
                <a:spcPct val="150000"/>
              </a:lnSpc>
            </a:pPr>
            <a:r>
              <a:rPr lang="en-US" sz="2400" dirty="0"/>
              <a:t>Unified inconsistent entries:</a:t>
            </a:r>
          </a:p>
          <a:p>
            <a:pPr marL="742950" lvl="1" indent="-285750">
              <a:lnSpc>
                <a:spcPct val="150000"/>
              </a:lnSpc>
              <a:buFont typeface="Arial" panose="020B0604020202020204" pitchFamily="34" charset="0"/>
              <a:buChar char="•"/>
            </a:pPr>
            <a:r>
              <a:rPr lang="en-US" sz="2400" b="1" dirty="0"/>
              <a:t>Colors</a:t>
            </a:r>
            <a:r>
              <a:rPr lang="en-US" sz="2400" dirty="0"/>
              <a:t>: Standardized to 12 categories (e.g., "black," "white," "red").</a:t>
            </a:r>
          </a:p>
          <a:p>
            <a:pPr marL="742950" lvl="1" indent="-285750">
              <a:lnSpc>
                <a:spcPct val="150000"/>
              </a:lnSpc>
              <a:buFont typeface="Arial" panose="020B0604020202020204" pitchFamily="34" charset="0"/>
              <a:buChar char="•"/>
            </a:pPr>
            <a:r>
              <a:rPr lang="en-US" sz="2400" b="1" dirty="0"/>
              <a:t>Sizes</a:t>
            </a:r>
            <a:r>
              <a:rPr lang="en-US" sz="2400" dirty="0"/>
              <a:t>: Standardized to 5 categories (e.g., "small," "medium," "large").</a:t>
            </a:r>
          </a:p>
          <a:p>
            <a:pPr>
              <a:lnSpc>
                <a:spcPct val="150000"/>
              </a:lnSpc>
            </a:pPr>
            <a:endParaRPr lang="en-001" sz="2400" dirty="0"/>
          </a:p>
        </p:txBody>
      </p:sp>
      <p:sp>
        <p:nvSpPr>
          <p:cNvPr id="8" name="TextBox 7">
            <a:extLst>
              <a:ext uri="{FF2B5EF4-FFF2-40B4-BE49-F238E27FC236}">
                <a16:creationId xmlns:a16="http://schemas.microsoft.com/office/drawing/2014/main" id="{9C4656B8-25D6-974C-28FE-9C9D306E2010}"/>
              </a:ext>
            </a:extLst>
          </p:cNvPr>
          <p:cNvSpPr txBox="1"/>
          <p:nvPr/>
        </p:nvSpPr>
        <p:spPr>
          <a:xfrm>
            <a:off x="9305925" y="2080178"/>
            <a:ext cx="6477000" cy="2805063"/>
          </a:xfrm>
          <a:prstGeom prst="rect">
            <a:avLst/>
          </a:prstGeom>
          <a:noFill/>
        </p:spPr>
        <p:txBody>
          <a:bodyPr wrap="square" rtlCol="0">
            <a:spAutoFit/>
          </a:bodyPr>
          <a:lstStyle/>
          <a:p>
            <a:pPr>
              <a:lnSpc>
                <a:spcPct val="150000"/>
              </a:lnSpc>
            </a:pPr>
            <a:r>
              <a:rPr lang="en-US" sz="2400" b="1" dirty="0"/>
              <a:t>Handling Missing Values in the Color Column</a:t>
            </a:r>
            <a:endParaRPr lang="en-US" sz="2400" dirty="0"/>
          </a:p>
          <a:p>
            <a:pPr lvl="1">
              <a:lnSpc>
                <a:spcPct val="150000"/>
              </a:lnSpc>
              <a:buFont typeface="Arial" panose="020B0604020202020204" pitchFamily="34" charset="0"/>
              <a:buChar char="•"/>
            </a:pPr>
            <a:r>
              <a:rPr lang="en-US" sz="2400" dirty="0"/>
              <a:t>Missing values imputed by maintaining the distribution of existing color data using probability-based assignment.</a:t>
            </a:r>
          </a:p>
          <a:p>
            <a:pPr>
              <a:lnSpc>
                <a:spcPct val="150000"/>
              </a:lnSpc>
            </a:pPr>
            <a:endParaRPr lang="en-001" sz="2400" dirty="0"/>
          </a:p>
        </p:txBody>
      </p:sp>
    </p:spTree>
    <p:extLst>
      <p:ext uri="{BB962C8B-B14F-4D97-AF65-F5344CB8AC3E}">
        <p14:creationId xmlns:p14="http://schemas.microsoft.com/office/powerpoint/2010/main" val="885616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1973</TotalTime>
  <Words>1932</Words>
  <Application>Microsoft Office PowerPoint</Application>
  <PresentationFormat>Custom</PresentationFormat>
  <Paragraphs>186</Paragraphs>
  <Slides>41</Slides>
  <Notes>2</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 (Body)</vt:lpstr>
      <vt:lpstr>Aptos</vt:lpstr>
      <vt:lpstr>Public Sans</vt:lpstr>
      <vt:lpstr>Aileron Ultra-Bold</vt:lpstr>
      <vt:lpstr>Public Sans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Data Economy Presentation</dc:title>
  <cp:lastModifiedBy>Luu Hoang Phan 20225516</cp:lastModifiedBy>
  <cp:revision>13</cp:revision>
  <dcterms:created xsi:type="dcterms:W3CDTF">2006-08-16T00:00:00Z</dcterms:created>
  <dcterms:modified xsi:type="dcterms:W3CDTF">2024-12-17T16:53:07Z</dcterms:modified>
  <dc:identifier>DAGWRqmh9Ig</dc:identifier>
</cp:coreProperties>
</file>